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6"/>
  </p:notesMasterIdLst>
  <p:sldIdLst>
    <p:sldId id="354" r:id="rId2"/>
    <p:sldId id="353" r:id="rId3"/>
    <p:sldId id="358" r:id="rId4"/>
    <p:sldId id="355" r:id="rId5"/>
    <p:sldId id="356" r:id="rId6"/>
    <p:sldId id="357" r:id="rId7"/>
    <p:sldId id="359" r:id="rId8"/>
    <p:sldId id="258" r:id="rId9"/>
    <p:sldId id="260" r:id="rId10"/>
    <p:sldId id="452" r:id="rId11"/>
    <p:sldId id="450" r:id="rId12"/>
    <p:sldId id="451" r:id="rId13"/>
    <p:sldId id="360" r:id="rId14"/>
    <p:sldId id="361" r:id="rId15"/>
    <p:sldId id="447" r:id="rId16"/>
    <p:sldId id="449" r:id="rId17"/>
    <p:sldId id="362" r:id="rId18"/>
    <p:sldId id="363" r:id="rId19"/>
    <p:sldId id="364" r:id="rId20"/>
    <p:sldId id="365" r:id="rId21"/>
    <p:sldId id="366" r:id="rId22"/>
    <p:sldId id="367" r:id="rId23"/>
    <p:sldId id="372" r:id="rId24"/>
    <p:sldId id="373" r:id="rId25"/>
    <p:sldId id="374" r:id="rId26"/>
    <p:sldId id="375" r:id="rId27"/>
    <p:sldId id="445" r:id="rId28"/>
    <p:sldId id="495" r:id="rId29"/>
    <p:sldId id="496" r:id="rId30"/>
    <p:sldId id="497" r:id="rId31"/>
    <p:sldId id="453" r:id="rId32"/>
    <p:sldId id="491" r:id="rId33"/>
    <p:sldId id="454" r:id="rId34"/>
    <p:sldId id="490" r:id="rId35"/>
    <p:sldId id="456" r:id="rId36"/>
    <p:sldId id="488" r:id="rId37"/>
    <p:sldId id="489" r:id="rId38"/>
    <p:sldId id="472" r:id="rId39"/>
    <p:sldId id="473" r:id="rId40"/>
    <p:sldId id="486" r:id="rId41"/>
    <p:sldId id="474" r:id="rId42"/>
    <p:sldId id="475" r:id="rId43"/>
    <p:sldId id="476" r:id="rId44"/>
    <p:sldId id="477" r:id="rId45"/>
    <p:sldId id="478" r:id="rId46"/>
    <p:sldId id="479" r:id="rId47"/>
    <p:sldId id="480" r:id="rId48"/>
    <p:sldId id="481" r:id="rId49"/>
    <p:sldId id="482" r:id="rId50"/>
    <p:sldId id="483" r:id="rId51"/>
    <p:sldId id="484" r:id="rId52"/>
    <p:sldId id="501" r:id="rId53"/>
    <p:sldId id="502" r:id="rId54"/>
    <p:sldId id="503" r:id="rId55"/>
    <p:sldId id="504" r:id="rId56"/>
    <p:sldId id="505" r:id="rId57"/>
    <p:sldId id="506" r:id="rId58"/>
    <p:sldId id="507" r:id="rId59"/>
    <p:sldId id="469" r:id="rId60"/>
    <p:sldId id="468" r:id="rId61"/>
    <p:sldId id="487" r:id="rId62"/>
    <p:sldId id="467" r:id="rId63"/>
    <p:sldId id="471" r:id="rId64"/>
    <p:sldId id="459" r:id="rId65"/>
    <p:sldId id="460" r:id="rId66"/>
    <p:sldId id="461" r:id="rId67"/>
    <p:sldId id="462" r:id="rId68"/>
    <p:sldId id="470" r:id="rId69"/>
    <p:sldId id="508" r:id="rId70"/>
    <p:sldId id="509" r:id="rId71"/>
    <p:sldId id="510" r:id="rId72"/>
    <p:sldId id="511" r:id="rId73"/>
    <p:sldId id="512" r:id="rId74"/>
    <p:sldId id="513" r:id="rId75"/>
    <p:sldId id="514" r:id="rId76"/>
    <p:sldId id="515" r:id="rId77"/>
    <p:sldId id="516" r:id="rId78"/>
    <p:sldId id="517" r:id="rId79"/>
    <p:sldId id="518" r:id="rId80"/>
    <p:sldId id="492" r:id="rId81"/>
    <p:sldId id="494" r:id="rId82"/>
    <p:sldId id="521" r:id="rId83"/>
    <p:sldId id="522" r:id="rId84"/>
    <p:sldId id="523" r:id="rId85"/>
    <p:sldId id="524" r:id="rId86"/>
    <p:sldId id="520" r:id="rId87"/>
    <p:sldId id="525" r:id="rId88"/>
    <p:sldId id="526" r:id="rId89"/>
    <p:sldId id="519" r:id="rId90"/>
    <p:sldId id="528" r:id="rId91"/>
    <p:sldId id="529" r:id="rId92"/>
    <p:sldId id="530" r:id="rId93"/>
    <p:sldId id="531" r:id="rId94"/>
    <p:sldId id="532" r:id="rId95"/>
    <p:sldId id="533" r:id="rId96"/>
    <p:sldId id="534" r:id="rId97"/>
    <p:sldId id="535" r:id="rId98"/>
    <p:sldId id="536" r:id="rId99"/>
    <p:sldId id="537" r:id="rId100"/>
    <p:sldId id="498" r:id="rId101"/>
    <p:sldId id="539" r:id="rId102"/>
    <p:sldId id="540" r:id="rId103"/>
    <p:sldId id="541" r:id="rId104"/>
    <p:sldId id="542" r:id="rId105"/>
    <p:sldId id="543" r:id="rId106"/>
    <p:sldId id="544" r:id="rId107"/>
    <p:sldId id="545" r:id="rId108"/>
    <p:sldId id="499" r:id="rId109"/>
    <p:sldId id="546" r:id="rId110"/>
    <p:sldId id="547" r:id="rId111"/>
    <p:sldId id="548" r:id="rId112"/>
    <p:sldId id="549" r:id="rId113"/>
    <p:sldId id="550" r:id="rId114"/>
    <p:sldId id="551" r:id="rId115"/>
    <p:sldId id="552" r:id="rId116"/>
    <p:sldId id="538" r:id="rId117"/>
    <p:sldId id="553" r:id="rId118"/>
    <p:sldId id="554" r:id="rId119"/>
    <p:sldId id="555" r:id="rId120"/>
    <p:sldId id="556" r:id="rId121"/>
    <p:sldId id="557" r:id="rId122"/>
    <p:sldId id="558" r:id="rId123"/>
    <p:sldId id="559" r:id="rId124"/>
    <p:sldId id="500" r:id="rId125"/>
  </p:sldIdLst>
  <p:sldSz cx="9144000" cy="6858000" type="screen4x3"/>
  <p:notesSz cx="6788150" cy="992346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0482"/>
    <a:srgbClr val="A30563"/>
    <a:srgbClr val="C80675"/>
    <a:srgbClr val="FB5FDA"/>
    <a:srgbClr val="CC00FF"/>
    <a:srgbClr val="CA04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08" autoAdjust="0"/>
    <p:restoredTop sz="94628" autoAdjust="0"/>
  </p:normalViewPr>
  <p:slideViewPr>
    <p:cSldViewPr>
      <p:cViewPr varScale="1">
        <p:scale>
          <a:sx n="161" d="100"/>
          <a:sy n="161" d="100"/>
        </p:scale>
        <p:origin x="1824" y="14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1532" cy="496173"/>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45047" y="0"/>
            <a:ext cx="2941532" cy="496173"/>
          </a:xfrm>
          <a:prstGeom prst="rect">
            <a:avLst/>
          </a:prstGeom>
        </p:spPr>
        <p:txBody>
          <a:bodyPr vert="horz" lIns="91440" tIns="45720" rIns="91440" bIns="45720" rtlCol="0"/>
          <a:lstStyle>
            <a:lvl1pPr algn="r">
              <a:defRPr sz="1200"/>
            </a:lvl1pPr>
          </a:lstStyle>
          <a:p>
            <a:fld id="{949285F7-C370-441C-8A76-0880A0DD3C24}" type="datetimeFigureOut">
              <a:rPr lang="en-US" smtClean="0"/>
              <a:t>4/12/2017</a:t>
            </a:fld>
            <a:endParaRPr lang="en-US"/>
          </a:p>
        </p:txBody>
      </p:sp>
      <p:sp>
        <p:nvSpPr>
          <p:cNvPr id="4" name="幻灯片图像占位符 3"/>
          <p:cNvSpPr>
            <a:spLocks noGrp="1" noRot="1" noChangeAspect="1"/>
          </p:cNvSpPr>
          <p:nvPr>
            <p:ph type="sldImg" idx="2"/>
          </p:nvPr>
        </p:nvSpPr>
        <p:spPr>
          <a:xfrm>
            <a:off x="914400" y="744538"/>
            <a:ext cx="4959350" cy="3721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78815" y="4713645"/>
            <a:ext cx="5430520" cy="4465558"/>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9425568"/>
            <a:ext cx="2941532" cy="496173"/>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45047" y="9425568"/>
            <a:ext cx="2941532" cy="496173"/>
          </a:xfrm>
          <a:prstGeom prst="rect">
            <a:avLst/>
          </a:prstGeom>
        </p:spPr>
        <p:txBody>
          <a:bodyPr vert="horz" lIns="91440" tIns="45720" rIns="91440" bIns="45720" rtlCol="0" anchor="b"/>
          <a:lstStyle>
            <a:lvl1pPr algn="r">
              <a:defRPr sz="1200"/>
            </a:lvl1pPr>
          </a:lstStyle>
          <a:p>
            <a:fld id="{F33E4681-34CB-48A7-8664-DBB2D81E8D97}" type="slidenum">
              <a:rPr lang="en-US" smtClean="0"/>
              <a:t>‹#›</a:t>
            </a:fld>
            <a:endParaRPr lang="en-US"/>
          </a:p>
        </p:txBody>
      </p:sp>
    </p:spTree>
    <p:extLst>
      <p:ext uri="{BB962C8B-B14F-4D97-AF65-F5344CB8AC3E}">
        <p14:creationId xmlns:p14="http://schemas.microsoft.com/office/powerpoint/2010/main" val="4604037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3E4681-34CB-48A7-8664-DBB2D81E8D97}" type="slidenum">
              <a:rPr lang="en-US" smtClean="0"/>
              <a:t>8</a:t>
            </a:fld>
            <a:endParaRPr lang="en-US"/>
          </a:p>
        </p:txBody>
      </p:sp>
    </p:spTree>
    <p:extLst>
      <p:ext uri="{BB962C8B-B14F-4D97-AF65-F5344CB8AC3E}">
        <p14:creationId xmlns:p14="http://schemas.microsoft.com/office/powerpoint/2010/main" val="2223799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F33E4681-34CB-48A7-8664-DBB2D81E8D97}" type="slidenum">
              <a:rPr lang="en-US" smtClean="0"/>
              <a:t>9</a:t>
            </a:fld>
            <a:endParaRPr lang="en-US"/>
          </a:p>
        </p:txBody>
      </p:sp>
    </p:spTree>
    <p:extLst>
      <p:ext uri="{BB962C8B-B14F-4D97-AF65-F5344CB8AC3E}">
        <p14:creationId xmlns:p14="http://schemas.microsoft.com/office/powerpoint/2010/main" val="22237998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a:p>
        </p:txBody>
      </p:sp>
      <p:sp>
        <p:nvSpPr>
          <p:cNvPr id="4" name="日期占位符 3"/>
          <p:cNvSpPr>
            <a:spLocks noGrp="1"/>
          </p:cNvSpPr>
          <p:nvPr>
            <p:ph type="dt" sz="half" idx="10"/>
          </p:nvPr>
        </p:nvSpPr>
        <p:spPr/>
        <p:txBody>
          <a:bodyPr/>
          <a:lstStyle/>
          <a:p>
            <a:fld id="{560EC501-E32C-447C-8449-4F74386E64E2}" type="datetime1">
              <a:rPr lang="en-US" smtClean="0"/>
              <a:t>4/12/2017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29360533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014EAEB7-9859-4EC9-B184-B502C000EB6A}" type="datetime1">
              <a:rPr lang="en-US" smtClean="0"/>
              <a:t>4/12/2017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9689923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A3DEE7C7-6F2E-4109-82C3-3F149FE7AFA1}" type="datetime1">
              <a:rPr lang="en-US" smtClean="0"/>
              <a:t>4/12/2017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168707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10"/>
          </p:nvPr>
        </p:nvSpPr>
        <p:spPr/>
        <p:txBody>
          <a:bodyPr/>
          <a:lstStyle/>
          <a:p>
            <a:fld id="{274142DD-2046-495B-B91C-F27916F7C1C1}" type="datetime1">
              <a:rPr lang="en-US" smtClean="0"/>
              <a:t>4/12/2017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430079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284AE4A5-C884-42DD-9B74-B265F078CB16}" type="datetime1">
              <a:rPr lang="en-US" smtClean="0"/>
              <a:t>4/12/2017</a:t>
            </a:fld>
            <a:endParaRPr lang="en-US"/>
          </a:p>
        </p:txBody>
      </p:sp>
      <p:sp>
        <p:nvSpPr>
          <p:cNvPr id="5" name="页脚占位符 4"/>
          <p:cNvSpPr>
            <a:spLocks noGrp="1"/>
          </p:cNvSpPr>
          <p:nvPr>
            <p:ph type="ftr" sz="quarter" idx="11"/>
          </p:nvPr>
        </p:nvSpPr>
        <p:spPr/>
        <p:txBody>
          <a:bodyPr/>
          <a:lstStyle/>
          <a:p>
            <a:endParaRPr lang="en-US"/>
          </a:p>
        </p:txBody>
      </p:sp>
      <p:sp>
        <p:nvSpPr>
          <p:cNvPr id="6" name="灯片编号占位符 5"/>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19473219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日期占位符 4"/>
          <p:cNvSpPr>
            <a:spLocks noGrp="1"/>
          </p:cNvSpPr>
          <p:nvPr>
            <p:ph type="dt" sz="half" idx="10"/>
          </p:nvPr>
        </p:nvSpPr>
        <p:spPr/>
        <p:txBody>
          <a:bodyPr/>
          <a:lstStyle/>
          <a:p>
            <a:fld id="{248DEEFF-4B13-470F-BD47-37AF11EAB30C}" type="datetime1">
              <a:rPr lang="en-US" smtClean="0"/>
              <a:t>4/12/2017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2010888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日期占位符 6"/>
          <p:cNvSpPr>
            <a:spLocks noGrp="1"/>
          </p:cNvSpPr>
          <p:nvPr>
            <p:ph type="dt" sz="half" idx="10"/>
          </p:nvPr>
        </p:nvSpPr>
        <p:spPr/>
        <p:txBody>
          <a:bodyPr/>
          <a:lstStyle/>
          <a:p>
            <a:fld id="{10C461A9-9298-4094-9E33-B97BF783D567}" type="datetime1">
              <a:rPr lang="en-US" smtClean="0"/>
              <a:t>4/12/2017</a:t>
            </a:fld>
            <a:endParaRPr lang="en-US"/>
          </a:p>
        </p:txBody>
      </p:sp>
      <p:sp>
        <p:nvSpPr>
          <p:cNvPr id="8" name="页脚占位符 7"/>
          <p:cNvSpPr>
            <a:spLocks noGrp="1"/>
          </p:cNvSpPr>
          <p:nvPr>
            <p:ph type="ftr" sz="quarter" idx="11"/>
          </p:nvPr>
        </p:nvSpPr>
        <p:spPr/>
        <p:txBody>
          <a:bodyPr/>
          <a:lstStyle/>
          <a:p>
            <a:endParaRPr lang="en-US"/>
          </a:p>
        </p:txBody>
      </p:sp>
      <p:sp>
        <p:nvSpPr>
          <p:cNvPr id="9" name="灯片编号占位符 8"/>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3836390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en-US"/>
          </a:p>
        </p:txBody>
      </p:sp>
      <p:sp>
        <p:nvSpPr>
          <p:cNvPr id="3" name="日期占位符 2"/>
          <p:cNvSpPr>
            <a:spLocks noGrp="1"/>
          </p:cNvSpPr>
          <p:nvPr>
            <p:ph type="dt" sz="half" idx="10"/>
          </p:nvPr>
        </p:nvSpPr>
        <p:spPr/>
        <p:txBody>
          <a:bodyPr/>
          <a:lstStyle/>
          <a:p>
            <a:fld id="{9A384C36-94CE-4746-AD39-455117DEBAF1}" type="datetime1">
              <a:rPr lang="en-US" smtClean="0"/>
              <a:t>4/12/2017</a:t>
            </a:fld>
            <a:endParaRPr lang="en-US"/>
          </a:p>
        </p:txBody>
      </p:sp>
      <p:sp>
        <p:nvSpPr>
          <p:cNvPr id="4" name="页脚占位符 3"/>
          <p:cNvSpPr>
            <a:spLocks noGrp="1"/>
          </p:cNvSpPr>
          <p:nvPr>
            <p:ph type="ftr" sz="quarter" idx="11"/>
          </p:nvPr>
        </p:nvSpPr>
        <p:spPr/>
        <p:txBody>
          <a:bodyPr/>
          <a:lstStyle/>
          <a:p>
            <a:endParaRPr lang="en-US"/>
          </a:p>
        </p:txBody>
      </p:sp>
      <p:sp>
        <p:nvSpPr>
          <p:cNvPr id="5" name="灯片编号占位符 4"/>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806465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E551BA-3A56-42B9-B0CB-0E24AF738C01}" type="datetime1">
              <a:rPr lang="en-US" smtClean="0"/>
              <a:t>4/12/2017</a:t>
            </a:fld>
            <a:endParaRPr lang="en-US"/>
          </a:p>
        </p:txBody>
      </p:sp>
      <p:sp>
        <p:nvSpPr>
          <p:cNvPr id="3" name="页脚占位符 2"/>
          <p:cNvSpPr>
            <a:spLocks noGrp="1"/>
          </p:cNvSpPr>
          <p:nvPr>
            <p:ph type="ftr" sz="quarter" idx="11"/>
          </p:nvPr>
        </p:nvSpPr>
        <p:spPr/>
        <p:txBody>
          <a:bodyPr/>
          <a:lstStyle/>
          <a:p>
            <a:endParaRPr lang="en-US"/>
          </a:p>
        </p:txBody>
      </p:sp>
      <p:sp>
        <p:nvSpPr>
          <p:cNvPr id="4" name="灯片编号占位符 3"/>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5793976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A90BCC1-00C7-43FA-8BB3-92E6E3AA9AA4}" type="datetime1">
              <a:rPr lang="en-US" smtClean="0"/>
              <a:t>4/12/2017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41774692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AE5BB67A-3D22-451A-9CE9-E3109E58EF16}" type="datetime1">
              <a:rPr lang="en-US" smtClean="0"/>
              <a:t>4/12/2017</a:t>
            </a:fld>
            <a:endParaRPr lang="en-US"/>
          </a:p>
        </p:txBody>
      </p:sp>
      <p:sp>
        <p:nvSpPr>
          <p:cNvPr id="6" name="页脚占位符 5"/>
          <p:cNvSpPr>
            <a:spLocks noGrp="1"/>
          </p:cNvSpPr>
          <p:nvPr>
            <p:ph type="ftr" sz="quarter" idx="11"/>
          </p:nvPr>
        </p:nvSpPr>
        <p:spPr/>
        <p:txBody>
          <a:bodyPr/>
          <a:lstStyle/>
          <a:p>
            <a:endParaRPr lang="en-US"/>
          </a:p>
        </p:txBody>
      </p:sp>
      <p:sp>
        <p:nvSpPr>
          <p:cNvPr id="7" name="灯片编号占位符 6"/>
          <p:cNvSpPr>
            <a:spLocks noGrp="1"/>
          </p:cNvSpPr>
          <p:nvPr>
            <p:ph type="sldNum" sz="quarter" idx="12"/>
          </p:nvPr>
        </p:nvSpPr>
        <p:spPr/>
        <p:txBody>
          <a:bodyPr/>
          <a:lstStyle/>
          <a:p>
            <a:fld id="{B06F3171-92E9-4797-AB00-F462CF1A82AE}" type="slidenum">
              <a:rPr lang="en-US" smtClean="0"/>
              <a:t>‹#›</a:t>
            </a:fld>
            <a:endParaRPr lang="en-US"/>
          </a:p>
        </p:txBody>
      </p:sp>
    </p:spTree>
    <p:extLst>
      <p:ext uri="{BB962C8B-B14F-4D97-AF65-F5344CB8AC3E}">
        <p14:creationId xmlns:p14="http://schemas.microsoft.com/office/powerpoint/2010/main" val="3674654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8F226C-ADAE-4358-B574-8224C1F0D5EB}" type="datetime1">
              <a:rPr lang="en-US" smtClean="0"/>
              <a:t>4/12/2017</a:t>
            </a:fld>
            <a:endParaRPr 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6F3171-92E9-4797-AB00-F462CF1A82AE}" type="slidenum">
              <a:rPr lang="en-US" smtClean="0"/>
              <a:t>‹#›</a:t>
            </a:fld>
            <a:endParaRPr lang="en-US"/>
          </a:p>
        </p:txBody>
      </p:sp>
    </p:spTree>
    <p:extLst>
      <p:ext uri="{BB962C8B-B14F-4D97-AF65-F5344CB8AC3E}">
        <p14:creationId xmlns:p14="http://schemas.microsoft.com/office/powerpoint/2010/main" val="3767587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10.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8.png"/><Relationship Id="rId7"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1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hyperlink" Target="LASSO%20with%20CV.pptx"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hyperlink" Target="OrderedLASSO%20with%20CV.pptx"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hyperlink" Target="LASSO%20without%20CV.pptx"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hyperlink" Target="OrderedLASSO%20without%20CV.pptx"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10.png"/><Relationship Id="rId4" Type="http://schemas.openxmlformats.org/officeDocument/2006/relationships/image" Target="../media/image210.png"/></Relationships>
</file>

<file path=ppt/slides/_rels/slide9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sz="4800" dirty="0" smtClean="0"/>
              <a:t>FIN 580 </a:t>
            </a:r>
            <a:r>
              <a:rPr lang="en-US" altLang="zh-CN" sz="4800" dirty="0" smtClean="0"/>
              <a:t>HW2 Presentation</a:t>
            </a:r>
            <a:endParaRPr lang="en-US" sz="4800" dirty="0"/>
          </a:p>
        </p:txBody>
      </p:sp>
      <p:sp>
        <p:nvSpPr>
          <p:cNvPr id="3" name="副标题 2"/>
          <p:cNvSpPr>
            <a:spLocks noGrp="1"/>
          </p:cNvSpPr>
          <p:nvPr>
            <p:ph type="subTitle" idx="1"/>
          </p:nvPr>
        </p:nvSpPr>
        <p:spPr/>
        <p:txBody>
          <a:bodyPr/>
          <a:lstStyle/>
          <a:p>
            <a:r>
              <a:rPr lang="en-US" dirty="0"/>
              <a:t>Emanuel </a:t>
            </a:r>
            <a:r>
              <a:rPr lang="en-US" dirty="0" err="1" smtClean="0"/>
              <a:t>Scoullos</a:t>
            </a:r>
            <a:endParaRPr lang="en-US" dirty="0" smtClean="0"/>
          </a:p>
          <a:p>
            <a:r>
              <a:rPr lang="en-US" dirty="0" err="1" smtClean="0"/>
              <a:t>Yaojun</a:t>
            </a:r>
            <a:r>
              <a:rPr lang="en-US" dirty="0" smtClean="0"/>
              <a:t> Yu</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a:t>
            </a:fld>
            <a:endParaRPr lang="en-US"/>
          </a:p>
        </p:txBody>
      </p:sp>
    </p:spTree>
    <p:extLst>
      <p:ext uri="{BB962C8B-B14F-4D97-AF65-F5344CB8AC3E}">
        <p14:creationId xmlns:p14="http://schemas.microsoft.com/office/powerpoint/2010/main" val="30533285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smtClean="0"/>
              <a:t>LASSO </a:t>
            </a:r>
            <a:r>
              <a:rPr lang="en-US" b="1" dirty="0"/>
              <a:t>/ Ordered </a:t>
            </a:r>
            <a:r>
              <a:rPr lang="en-US" b="1" dirty="0" smtClean="0"/>
              <a:t>LASSO</a:t>
            </a:r>
            <a:endParaRPr lang="en-US" b="1" dirty="0"/>
          </a:p>
        </p:txBody>
      </p:sp>
      <p:sp>
        <p:nvSpPr>
          <p:cNvPr id="3" name="内容占位符 2"/>
          <p:cNvSpPr>
            <a:spLocks noGrp="1"/>
          </p:cNvSpPr>
          <p:nvPr>
            <p:ph idx="1"/>
          </p:nvPr>
        </p:nvSpPr>
        <p:spPr>
          <a:xfrm>
            <a:off x="838200" y="1600200"/>
            <a:ext cx="7848600" cy="4267200"/>
          </a:xfrm>
        </p:spPr>
        <p:txBody>
          <a:bodyPr>
            <a:normAutofit fontScale="92500" lnSpcReduction="10000"/>
          </a:bodyPr>
          <a:lstStyle/>
          <a:p>
            <a:pPr marL="0" indent="0" algn="ctr">
              <a:buNone/>
            </a:pPr>
            <a:r>
              <a:rPr lang="en-US" b="1" dirty="0"/>
              <a:t>General </a:t>
            </a:r>
            <a:r>
              <a:rPr lang="en-US" b="1" dirty="0" smtClean="0"/>
              <a:t>Methodology</a:t>
            </a:r>
            <a:endParaRPr lang="en-US" dirty="0"/>
          </a:p>
          <a:p>
            <a:pPr marL="0" indent="0">
              <a:buNone/>
            </a:pPr>
            <a:endParaRPr lang="en-US" dirty="0" smtClean="0"/>
          </a:p>
          <a:p>
            <a:pPr marL="0" indent="0">
              <a:buNone/>
            </a:pPr>
            <a:r>
              <a:rPr lang="en-US" sz="2600" b="1" dirty="0" smtClean="0"/>
              <a:t>Lasso </a:t>
            </a:r>
            <a:r>
              <a:rPr lang="en-US" sz="2600" dirty="0"/>
              <a:t>is a shrinkage and selection method for linear regression. It minimizes the usual sum of squared errors, with a bound on the sum of the absolute values of the coefficients. </a:t>
            </a:r>
            <a:endParaRPr lang="en-US" sz="2600" dirty="0" smtClean="0"/>
          </a:p>
          <a:p>
            <a:pPr marL="0" indent="0">
              <a:buNone/>
            </a:pPr>
            <a:endParaRPr lang="en-US" sz="2600" b="1" dirty="0"/>
          </a:p>
          <a:p>
            <a:pPr marL="0" indent="0">
              <a:buNone/>
            </a:pPr>
            <a:r>
              <a:rPr lang="en-US" sz="2600" b="1" dirty="0" smtClean="0"/>
              <a:t>Ordered </a:t>
            </a:r>
            <a:r>
              <a:rPr lang="en-US" sz="2600" b="1" dirty="0"/>
              <a:t>Lasso</a:t>
            </a:r>
            <a:r>
              <a:rPr lang="en-US" sz="2600" dirty="0"/>
              <a:t> fits a linear model and imposes an order constraint on the coefficients. It writes the coefficients as positive and negative parts, and requires positive parts and negative parts are non-increasing and positive</a:t>
            </a:r>
            <a:r>
              <a:rPr lang="en-US" sz="3000" dirty="0"/>
              <a:t>.</a:t>
            </a:r>
          </a:p>
        </p:txBody>
      </p:sp>
      <p:sp>
        <p:nvSpPr>
          <p:cNvPr id="4" name="灯片编号占位符 3"/>
          <p:cNvSpPr>
            <a:spLocks noGrp="1"/>
          </p:cNvSpPr>
          <p:nvPr>
            <p:ph type="sldNum" sz="quarter" idx="12"/>
          </p:nvPr>
        </p:nvSpPr>
        <p:spPr/>
        <p:txBody>
          <a:bodyPr/>
          <a:lstStyle/>
          <a:p>
            <a:fld id="{B06F3171-92E9-4797-AB00-F462CF1A82AE}" type="slidenum">
              <a:rPr lang="en-US" smtClean="0"/>
              <a:t>10</a:t>
            </a:fld>
            <a:endParaRPr lang="en-US"/>
          </a:p>
        </p:txBody>
      </p:sp>
    </p:spTree>
    <p:extLst>
      <p:ext uri="{BB962C8B-B14F-4D97-AF65-F5344CB8AC3E}">
        <p14:creationId xmlns:p14="http://schemas.microsoft.com/office/powerpoint/2010/main" val="287097139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dirty="0" smtClean="0"/>
              <a:t>KNN – Including Time Component</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100</a:t>
            </a:fld>
            <a:endParaRPr lang="en-US"/>
          </a:p>
        </p:txBody>
      </p:sp>
      <p:sp>
        <p:nvSpPr>
          <p:cNvPr id="9" name="Rectangle 8"/>
          <p:cNvSpPr/>
          <p:nvPr/>
        </p:nvSpPr>
        <p:spPr>
          <a:xfrm>
            <a:off x="1143000" y="1417638"/>
            <a:ext cx="6858000" cy="2031325"/>
          </a:xfrm>
          <a:prstGeom prst="rect">
            <a:avLst/>
          </a:prstGeom>
        </p:spPr>
        <p:txBody>
          <a:bodyPr wrap="square">
            <a:spAutoFit/>
          </a:bodyPr>
          <a:lstStyle/>
          <a:p>
            <a:r>
              <a:rPr lang="en-US" dirty="0"/>
              <a:t>We picked k* according to min(MSE) in the training sample. According to the following plots of MSE against k, we find the “elbow” value on the plot to be roughly 12 for all currency pairs. </a:t>
            </a:r>
            <a:endParaRPr lang="en-US" dirty="0" smtClean="0"/>
          </a:p>
          <a:p>
            <a:endParaRPr lang="en-US" dirty="0"/>
          </a:p>
          <a:p>
            <a:r>
              <a:rPr lang="en-US" dirty="0" smtClean="0"/>
              <a:t>So </a:t>
            </a:r>
            <a:r>
              <a:rPr lang="en-US" dirty="0"/>
              <a:t>we use k* = 12 for all currency pairs in the test </a:t>
            </a:r>
            <a:r>
              <a:rPr lang="en-US" dirty="0" smtClean="0"/>
              <a:t>sample to also be consistent with the previous results. The test sample results are on the following slide.</a:t>
            </a:r>
            <a:endParaRPr lang="en-US" dirty="0"/>
          </a:p>
        </p:txBody>
      </p:sp>
      <p:graphicFrame>
        <p:nvGraphicFramePr>
          <p:cNvPr id="13" name="Content Placeholder 12"/>
          <p:cNvGraphicFramePr>
            <a:graphicFrameLocks noGrp="1"/>
          </p:cNvGraphicFramePr>
          <p:nvPr>
            <p:ph idx="1"/>
            <p:extLst>
              <p:ext uri="{D42A27DB-BD31-4B8C-83A1-F6EECF244321}">
                <p14:modId xmlns:p14="http://schemas.microsoft.com/office/powerpoint/2010/main" val="2544676131"/>
              </p:ext>
            </p:extLst>
          </p:nvPr>
        </p:nvGraphicFramePr>
        <p:xfrm>
          <a:off x="1790700" y="3505200"/>
          <a:ext cx="5562600" cy="2309016"/>
        </p:xfrm>
        <a:graphic>
          <a:graphicData uri="http://schemas.openxmlformats.org/drawingml/2006/table">
            <a:tbl>
              <a:tblPr>
                <a:tableStyleId>{5C22544A-7EE6-4342-B048-85BDC9FD1C3A}</a:tableStyleId>
              </a:tblPr>
              <a:tblGrid>
                <a:gridCol w="1112520"/>
                <a:gridCol w="1112520"/>
                <a:gridCol w="1112520"/>
                <a:gridCol w="1112520"/>
                <a:gridCol w="1112520"/>
              </a:tblGrid>
              <a:tr h="288627">
                <a:tc>
                  <a:txBody>
                    <a:bodyPr/>
                    <a:lstStyle/>
                    <a:p>
                      <a:pPr algn="ctr" fontAlgn="t"/>
                      <a:r>
                        <a:rPr lang="en-US" sz="1600" u="none" strike="noStrike" dirty="0">
                          <a:effectLst/>
                        </a:rPr>
                        <a:t>File</a:t>
                      </a:r>
                      <a:endParaRPr lang="en-US" sz="1600" b="1" i="0" u="none" strike="noStrike" dirty="0">
                        <a:solidFill>
                          <a:srgbClr val="000000"/>
                        </a:solidFill>
                        <a:effectLst/>
                        <a:latin typeface="Calibri" panose="020F0502020204030204" pitchFamily="34" charset="0"/>
                      </a:endParaRPr>
                    </a:p>
                  </a:txBody>
                  <a:tcPr marL="9525" marR="9525" marT="9525" marB="0"/>
                </a:tc>
                <a:tc>
                  <a:txBody>
                    <a:bodyPr/>
                    <a:lstStyle/>
                    <a:p>
                      <a:pPr algn="ctr" fontAlgn="t"/>
                      <a:r>
                        <a:rPr lang="en-US" sz="1600" u="none" strike="noStrike">
                          <a:effectLst/>
                        </a:rPr>
                        <a:t>k*_MSE</a:t>
                      </a:r>
                      <a:endParaRPr lang="en-US" sz="16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600" u="none" strike="noStrike">
                          <a:effectLst/>
                        </a:rPr>
                        <a:t>MSE</a:t>
                      </a:r>
                      <a:endParaRPr lang="en-US" sz="16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600" u="none" strike="noStrike">
                          <a:effectLst/>
                        </a:rPr>
                        <a:t>k*_QL</a:t>
                      </a:r>
                      <a:endParaRPr lang="en-US" sz="1600" b="1" i="0" u="none" strike="noStrike">
                        <a:solidFill>
                          <a:srgbClr val="000000"/>
                        </a:solidFill>
                        <a:effectLst/>
                        <a:latin typeface="Calibri" panose="020F0502020204030204" pitchFamily="34" charset="0"/>
                      </a:endParaRPr>
                    </a:p>
                  </a:txBody>
                  <a:tcPr marL="9525" marR="9525" marT="9525" marB="0"/>
                </a:tc>
                <a:tc>
                  <a:txBody>
                    <a:bodyPr/>
                    <a:lstStyle/>
                    <a:p>
                      <a:pPr algn="ctr" fontAlgn="t"/>
                      <a:r>
                        <a:rPr lang="en-US" sz="1600" u="none" strike="noStrike">
                          <a:effectLst/>
                        </a:rPr>
                        <a:t>QL</a:t>
                      </a:r>
                      <a:endParaRPr lang="en-US" sz="1600" b="1" i="0" u="none" strike="noStrike">
                        <a:solidFill>
                          <a:srgbClr val="000000"/>
                        </a:solidFill>
                        <a:effectLst/>
                        <a:latin typeface="Calibri" panose="020F0502020204030204" pitchFamily="34" charset="0"/>
                      </a:endParaRPr>
                    </a:p>
                  </a:txBody>
                  <a:tcPr marL="9525" marR="9525" marT="9525" marB="0"/>
                </a:tc>
              </a:tr>
              <a:tr h="288627">
                <a:tc>
                  <a:txBody>
                    <a:bodyPr/>
                    <a:lstStyle/>
                    <a:p>
                      <a:pPr algn="ctr" fontAlgn="b"/>
                      <a:r>
                        <a:rPr lang="en-US" sz="1600" u="none" strike="noStrike">
                          <a:effectLst/>
                        </a:rPr>
                        <a:t>AUDUSD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18</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0.002437</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0.024194</a:t>
                      </a:r>
                      <a:endParaRPr lang="en-US" sz="1600" b="0" i="0" u="none" strike="noStrike">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CADUSD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0.001015</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0.025224</a:t>
                      </a:r>
                      <a:endParaRPr lang="en-US" sz="1600" b="0" i="0" u="none" strike="noStrike" dirty="0">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CHFUSD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0.00201</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0.035161</a:t>
                      </a:r>
                      <a:endParaRPr lang="en-US" sz="1600" b="0" i="0" u="none" strike="noStrike">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EURUSD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0.000722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0.020387</a:t>
                      </a:r>
                      <a:endParaRPr lang="en-US" sz="1600" b="0" i="0" u="none" strike="noStrike" dirty="0">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GBPUSD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18</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0.001163</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0.021488</a:t>
                      </a:r>
                      <a:endParaRPr lang="en-US" sz="1600" b="0" i="0" u="none" strike="noStrike" dirty="0">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NOKUSD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0.00162</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20</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0.016393</a:t>
                      </a:r>
                      <a:endParaRPr lang="en-US" sz="1600" b="0" i="0" u="none" strike="noStrike" dirty="0">
                        <a:solidFill>
                          <a:srgbClr val="000000"/>
                        </a:solidFill>
                        <a:effectLst/>
                        <a:latin typeface="Calibri" panose="020F0502020204030204" pitchFamily="34" charset="0"/>
                      </a:endParaRPr>
                    </a:p>
                  </a:txBody>
                  <a:tcPr marL="9525" marR="9525" marT="9525" marB="0" anchor="b"/>
                </a:tc>
              </a:tr>
              <a:tr h="288627">
                <a:tc>
                  <a:txBody>
                    <a:bodyPr/>
                    <a:lstStyle/>
                    <a:p>
                      <a:pPr algn="ctr" fontAlgn="b"/>
                      <a:r>
                        <a:rPr lang="en-US" sz="1600" u="none" strike="noStrike">
                          <a:effectLst/>
                        </a:rPr>
                        <a:t>NZDUSD</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19</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a:effectLst/>
                        </a:rPr>
                        <a:t>0.002536</a:t>
                      </a:r>
                      <a:endParaRPr lang="en-US" sz="16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20</a:t>
                      </a:r>
                      <a:endParaRPr lang="en-US" sz="16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u="none" strike="noStrike" dirty="0">
                          <a:effectLst/>
                        </a:rPr>
                        <a:t>0.020405</a:t>
                      </a:r>
                      <a:endParaRPr lang="en-US" sz="16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289014350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AUDU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752600"/>
            <a:ext cx="5852172" cy="4389129"/>
          </a:xfrm>
          <a:prstGeom prst="rect">
            <a:avLst/>
          </a:prstGeom>
        </p:spPr>
      </p:pic>
    </p:spTree>
    <p:extLst>
      <p:ext uri="{BB962C8B-B14F-4D97-AF65-F5344CB8AC3E}">
        <p14:creationId xmlns:p14="http://schemas.microsoft.com/office/powerpoint/2010/main" val="58387517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CADU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828800"/>
            <a:ext cx="5852172" cy="4389129"/>
          </a:xfrm>
          <a:prstGeom prst="rect">
            <a:avLst/>
          </a:prstGeom>
        </p:spPr>
      </p:pic>
    </p:spTree>
    <p:extLst>
      <p:ext uri="{BB962C8B-B14F-4D97-AF65-F5344CB8AC3E}">
        <p14:creationId xmlns:p14="http://schemas.microsoft.com/office/powerpoint/2010/main" val="38675138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CHFU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752600"/>
            <a:ext cx="5852172" cy="4389129"/>
          </a:xfrm>
          <a:prstGeom prst="rect">
            <a:avLst/>
          </a:prstGeom>
        </p:spPr>
      </p:pic>
    </p:spTree>
    <p:extLst>
      <p:ext uri="{BB962C8B-B14F-4D97-AF65-F5344CB8AC3E}">
        <p14:creationId xmlns:p14="http://schemas.microsoft.com/office/powerpoint/2010/main" val="10778322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EURU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752600"/>
            <a:ext cx="5852172" cy="4389129"/>
          </a:xfrm>
          <a:prstGeom prst="rect">
            <a:avLst/>
          </a:prstGeom>
        </p:spPr>
      </p:pic>
    </p:spTree>
    <p:extLst>
      <p:ext uri="{BB962C8B-B14F-4D97-AF65-F5344CB8AC3E}">
        <p14:creationId xmlns:p14="http://schemas.microsoft.com/office/powerpoint/2010/main" val="4278072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GBPU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828800"/>
            <a:ext cx="5852172" cy="4389129"/>
          </a:xfrm>
          <a:prstGeom prst="rect">
            <a:avLst/>
          </a:prstGeom>
        </p:spPr>
      </p:pic>
    </p:spTree>
    <p:extLst>
      <p:ext uri="{BB962C8B-B14F-4D97-AF65-F5344CB8AC3E}">
        <p14:creationId xmlns:p14="http://schemas.microsoft.com/office/powerpoint/2010/main" val="1319284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NOKU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106</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828800"/>
            <a:ext cx="5852172" cy="4389129"/>
          </a:xfrm>
          <a:prstGeom prst="rect">
            <a:avLst/>
          </a:prstGeom>
        </p:spPr>
      </p:pic>
    </p:spTree>
    <p:extLst>
      <p:ext uri="{BB962C8B-B14F-4D97-AF65-F5344CB8AC3E}">
        <p14:creationId xmlns:p14="http://schemas.microsoft.com/office/powerpoint/2010/main" val="419944488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NZDU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107</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752600"/>
            <a:ext cx="5852172" cy="4389129"/>
          </a:xfrm>
          <a:prstGeom prst="rect">
            <a:avLst/>
          </a:prstGeom>
        </p:spPr>
      </p:pic>
    </p:spTree>
    <p:extLst>
      <p:ext uri="{BB962C8B-B14F-4D97-AF65-F5344CB8AC3E}">
        <p14:creationId xmlns:p14="http://schemas.microsoft.com/office/powerpoint/2010/main" val="7044630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06F3171-92E9-4797-AB00-F462CF1A82AE}" type="slidenum">
              <a:rPr lang="en-US" smtClean="0"/>
              <a:t>108</a:t>
            </a:fld>
            <a:endParaRPr lang="en-US"/>
          </a:p>
        </p:txBody>
      </p:sp>
      <p:sp>
        <p:nvSpPr>
          <p:cNvPr id="7" name="标题 1"/>
          <p:cNvSpPr>
            <a:spLocks noGrp="1"/>
          </p:cNvSpPr>
          <p:nvPr>
            <p:ph type="title"/>
          </p:nvPr>
        </p:nvSpPr>
        <p:spPr/>
        <p:txBody>
          <a:bodyPr>
            <a:noAutofit/>
          </a:bodyPr>
          <a:lstStyle/>
          <a:p>
            <a:r>
              <a:rPr lang="en-US" sz="3200" dirty="0" smtClean="0"/>
              <a:t>MSE &amp; QL Outputs for </a:t>
            </a:r>
            <a:r>
              <a:rPr lang="en-US" sz="3200" dirty="0"/>
              <a:t>k* </a:t>
            </a:r>
            <a:r>
              <a:rPr lang="en-US" sz="3200" dirty="0" smtClean="0"/>
              <a:t>= 12 </a:t>
            </a:r>
            <a:br>
              <a:rPr lang="en-US" sz="3200" dirty="0" smtClean="0"/>
            </a:br>
            <a:r>
              <a:rPr lang="en-US" sz="3200" dirty="0" smtClean="0"/>
              <a:t>in </a:t>
            </a:r>
            <a:r>
              <a:rPr lang="en-US" sz="3200" dirty="0"/>
              <a:t>the Test </a:t>
            </a:r>
            <a:r>
              <a:rPr lang="en-US" sz="3200" dirty="0" smtClean="0"/>
              <a:t>Sample for time component</a:t>
            </a:r>
            <a:endParaRPr lang="en-US" sz="3200" dirty="0"/>
          </a:p>
        </p:txBody>
      </p:sp>
      <p:graphicFrame>
        <p:nvGraphicFramePr>
          <p:cNvPr id="8" name="Table 7"/>
          <p:cNvGraphicFramePr>
            <a:graphicFrameLocks noGrp="1"/>
          </p:cNvGraphicFramePr>
          <p:nvPr>
            <p:extLst>
              <p:ext uri="{D42A27DB-BD31-4B8C-83A1-F6EECF244321}">
                <p14:modId xmlns:p14="http://schemas.microsoft.com/office/powerpoint/2010/main" val="4221752703"/>
              </p:ext>
            </p:extLst>
          </p:nvPr>
        </p:nvGraphicFramePr>
        <p:xfrm>
          <a:off x="2743200" y="2286000"/>
          <a:ext cx="3962400" cy="2736057"/>
        </p:xfrm>
        <a:graphic>
          <a:graphicData uri="http://schemas.openxmlformats.org/drawingml/2006/table">
            <a:tbl>
              <a:tblPr>
                <a:tableStyleId>{5C22544A-7EE6-4342-B048-85BDC9FD1C3A}</a:tableStyleId>
              </a:tblPr>
              <a:tblGrid>
                <a:gridCol w="990600"/>
                <a:gridCol w="990600"/>
                <a:gridCol w="990600"/>
                <a:gridCol w="990600"/>
              </a:tblGrid>
              <a:tr h="335757">
                <a:tc>
                  <a:txBody>
                    <a:bodyPr/>
                    <a:lstStyle/>
                    <a:p>
                      <a:pPr algn="ctr" fontAlgn="b"/>
                      <a:r>
                        <a:rPr lang="en-US" sz="1800" u="none" strike="noStrike" dirty="0">
                          <a:effectLst/>
                        </a:rPr>
                        <a:t>File</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smtClean="0">
                          <a:effectLst/>
                        </a:rPr>
                        <a:t>k</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MSE</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QL</a:t>
                      </a:r>
                      <a:endParaRPr lang="en-US" sz="1800" b="0" i="0" u="none" strike="noStrike">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dirty="0">
                          <a:effectLst/>
                        </a:rPr>
                        <a:t>AUDUSD</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0.000291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0.011629</a:t>
                      </a:r>
                      <a:endParaRPr lang="en-US" sz="1800" b="0" i="0" u="none" strike="noStrike">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CADUSD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0.00012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0.009361</a:t>
                      </a:r>
                      <a:endParaRPr lang="en-US" sz="1800" b="0" i="0" u="none" strike="noStrike">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CHFUSD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12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0.000214</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0.011027</a:t>
                      </a:r>
                      <a:endParaRPr lang="en-US" sz="1800" b="0" i="0" u="none" strike="noStrike">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EURUSD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0.000192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0.012617</a:t>
                      </a:r>
                      <a:endParaRPr lang="en-US" sz="1800" b="0" i="0" u="none" strike="noStrike" dirty="0">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GBPUSD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0.000182</a:t>
                      </a:r>
                      <a:endParaRPr lang="en-US" sz="18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0.012757</a:t>
                      </a:r>
                      <a:endParaRPr lang="en-US" sz="1800" b="0" i="0" u="none" strike="noStrike" dirty="0">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NOKUSD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0.000266</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0.009813</a:t>
                      </a:r>
                      <a:endParaRPr lang="en-US" sz="1800" b="0" i="0" u="none" strike="noStrike" dirty="0">
                        <a:solidFill>
                          <a:srgbClr val="000000"/>
                        </a:solidFill>
                        <a:effectLst/>
                        <a:latin typeface="Calibri" panose="020F0502020204030204" pitchFamily="34" charset="0"/>
                      </a:endParaRPr>
                    </a:p>
                  </a:txBody>
                  <a:tcPr marL="9525" marR="9525" marT="9525" marB="0" anchor="b"/>
                </a:tc>
              </a:tr>
              <a:tr h="342900">
                <a:tc>
                  <a:txBody>
                    <a:bodyPr/>
                    <a:lstStyle/>
                    <a:p>
                      <a:pPr algn="ctr" fontAlgn="b"/>
                      <a:r>
                        <a:rPr lang="en-US" sz="1800" u="none" strike="noStrike">
                          <a:effectLst/>
                        </a:rPr>
                        <a:t>NZDUSD</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12</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a:effectLst/>
                        </a:rPr>
                        <a:t>0.000291</a:t>
                      </a:r>
                      <a:endParaRPr lang="en-US" sz="18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800" u="none" strike="noStrike" dirty="0">
                          <a:effectLst/>
                        </a:rPr>
                        <a:t>0.009738</a:t>
                      </a:r>
                      <a:endParaRPr lang="en-US" sz="18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90966186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a:t>
            </a:r>
            <a:r>
              <a:rPr lang="en-US" dirty="0" smtClean="0"/>
              <a:t>Sample – AUDUSD </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109</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168599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568322" y="228600"/>
            <a:ext cx="6769545" cy="369332"/>
          </a:xfrm>
          <a:prstGeom prst="rect">
            <a:avLst/>
          </a:prstGeom>
          <a:noFill/>
        </p:spPr>
        <p:txBody>
          <a:bodyPr wrap="none" rtlCol="0">
            <a:spAutoFit/>
          </a:bodyPr>
          <a:lstStyle/>
          <a:p>
            <a:r>
              <a:rPr lang="en-US" b="1" dirty="0" smtClean="0"/>
              <a:t>For LASSO / Ordered LASSO without Cross Validation (credit to Amin)</a:t>
            </a:r>
            <a:endParaRPr lang="en-US" b="1" dirty="0"/>
          </a:p>
        </p:txBody>
      </p:sp>
      <p:cxnSp>
        <p:nvCxnSpPr>
          <p:cNvPr id="71" name="直接箭头连接符 70"/>
          <p:cNvCxnSpPr/>
          <p:nvPr/>
        </p:nvCxnSpPr>
        <p:spPr>
          <a:xfrm>
            <a:off x="990600" y="3276600"/>
            <a:ext cx="7239000" cy="85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a:xfrm>
            <a:off x="5105400" y="3276600"/>
            <a:ext cx="0" cy="0"/>
          </a:xfrm>
          <a:prstGeom prst="line">
            <a:avLst/>
          </a:prstGeom>
          <a:ln w="12700"/>
        </p:spPr>
        <p:style>
          <a:lnRef idx="1">
            <a:schemeClr val="dk1"/>
          </a:lnRef>
          <a:fillRef idx="0">
            <a:schemeClr val="dk1"/>
          </a:fillRef>
          <a:effectRef idx="0">
            <a:schemeClr val="dk1"/>
          </a:effectRef>
          <a:fontRef idx="minor">
            <a:schemeClr val="tx1"/>
          </a:fontRef>
        </p:style>
      </p:cxnSp>
      <p:sp>
        <p:nvSpPr>
          <p:cNvPr id="74" name="左大括号 73"/>
          <p:cNvSpPr/>
          <p:nvPr/>
        </p:nvSpPr>
        <p:spPr>
          <a:xfrm rot="-5400000">
            <a:off x="2959892" y="2652115"/>
            <a:ext cx="228600" cy="4214816"/>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左大括号 74"/>
          <p:cNvSpPr/>
          <p:nvPr/>
        </p:nvSpPr>
        <p:spPr>
          <a:xfrm rot="-5400000">
            <a:off x="6584155" y="3304578"/>
            <a:ext cx="228600" cy="2909890"/>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76" name="直接连接符 75"/>
          <p:cNvCxnSpPr/>
          <p:nvPr/>
        </p:nvCxnSpPr>
        <p:spPr>
          <a:xfrm>
            <a:off x="5181600" y="30937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2300093" y="4881542"/>
            <a:ext cx="1670842" cy="646331"/>
          </a:xfrm>
          <a:prstGeom prst="rect">
            <a:avLst/>
          </a:prstGeom>
          <a:noFill/>
        </p:spPr>
        <p:txBody>
          <a:bodyPr wrap="none" rtlCol="0">
            <a:spAutoFit/>
          </a:bodyPr>
          <a:lstStyle/>
          <a:p>
            <a:pPr algn="ctr"/>
            <a:r>
              <a:rPr lang="en-US" dirty="0" smtClean="0"/>
              <a:t>Training Sample</a:t>
            </a:r>
          </a:p>
          <a:p>
            <a:pPr algn="ctr"/>
            <a:r>
              <a:rPr lang="en-US" dirty="0" smtClean="0"/>
              <a:t>(first 3.5 years)</a:t>
            </a:r>
            <a:endParaRPr lang="en-US" dirty="0"/>
          </a:p>
        </p:txBody>
      </p:sp>
      <p:sp>
        <p:nvSpPr>
          <p:cNvPr id="78" name="TextBox 77"/>
          <p:cNvSpPr txBox="1"/>
          <p:nvPr/>
        </p:nvSpPr>
        <p:spPr>
          <a:xfrm>
            <a:off x="5943600" y="4913292"/>
            <a:ext cx="1544269" cy="646331"/>
          </a:xfrm>
          <a:prstGeom prst="rect">
            <a:avLst/>
          </a:prstGeom>
          <a:noFill/>
        </p:spPr>
        <p:txBody>
          <a:bodyPr wrap="none" rtlCol="0">
            <a:spAutoFit/>
          </a:bodyPr>
          <a:lstStyle/>
          <a:p>
            <a:pPr algn="ctr"/>
            <a:r>
              <a:rPr lang="en-US" dirty="0" smtClean="0"/>
              <a:t>Test Sample</a:t>
            </a:r>
          </a:p>
          <a:p>
            <a:pPr algn="ctr"/>
            <a:r>
              <a:rPr lang="en-US" dirty="0" smtClean="0"/>
              <a:t>(last 1.5 years)</a:t>
            </a:r>
            <a:endParaRPr lang="en-US" dirty="0"/>
          </a:p>
        </p:txBody>
      </p:sp>
      <mc:AlternateContent xmlns:mc="http://schemas.openxmlformats.org/markup-compatibility/2006" xmlns:a14="http://schemas.microsoft.com/office/drawing/2010/main">
        <mc:Choice Requires="a14">
          <p:sp>
            <p:nvSpPr>
              <p:cNvPr id="84" name="TextBox 83"/>
              <p:cNvSpPr txBox="1"/>
              <p:nvPr/>
            </p:nvSpPr>
            <p:spPr>
              <a:xfrm>
                <a:off x="2347862" y="5559623"/>
                <a:ext cx="1621791" cy="307777"/>
              </a:xfrm>
              <a:prstGeom prst="rect">
                <a:avLst/>
              </a:prstGeom>
              <a:noFill/>
              <a:ln w="12700">
                <a:solidFill>
                  <a:schemeClr val="tx2"/>
                </a:solidFill>
              </a:ln>
            </p:spPr>
            <p:txBody>
              <a:bodyPr wrap="none" rtlCol="0">
                <a:spAutoFit/>
              </a:bodyPr>
              <a:lstStyle/>
              <a:p>
                <a:r>
                  <a:rPr lang="en-US" sz="1400" dirty="0" smtClean="0"/>
                  <a:t>Pick the optimal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84" name="TextBox 83"/>
              <p:cNvSpPr txBox="1">
                <a:spLocks noRot="1" noChangeAspect="1" noMove="1" noResize="1" noEditPoints="1" noAdjustHandles="1" noChangeArrowheads="1" noChangeShapeType="1" noTextEdit="1"/>
              </p:cNvSpPr>
              <p:nvPr/>
            </p:nvSpPr>
            <p:spPr>
              <a:xfrm>
                <a:off x="2347862" y="5559623"/>
                <a:ext cx="1621791" cy="307777"/>
              </a:xfrm>
              <a:prstGeom prst="rect">
                <a:avLst/>
              </a:prstGeom>
              <a:blipFill rotWithShape="1">
                <a:blip r:embed="rId2"/>
                <a:stretch>
                  <a:fillRect l="-373" b="-15094"/>
                </a:stretch>
              </a:blipFill>
              <a:ln w="1270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 name="TextBox 84"/>
              <p:cNvSpPr txBox="1"/>
              <p:nvPr/>
            </p:nvSpPr>
            <p:spPr>
              <a:xfrm>
                <a:off x="5638800" y="5559623"/>
                <a:ext cx="2047868" cy="307777"/>
              </a:xfrm>
              <a:prstGeom prst="rect">
                <a:avLst/>
              </a:prstGeom>
              <a:noFill/>
              <a:ln w="12700">
                <a:solidFill>
                  <a:schemeClr val="tx2"/>
                </a:solidFill>
              </a:ln>
            </p:spPr>
            <p:txBody>
              <a:bodyPr wrap="none" rtlCol="0">
                <a:spAutoFit/>
              </a:bodyPr>
              <a:lstStyle/>
              <a:p>
                <a:r>
                  <a:rPr lang="en-US" sz="1400" dirty="0" smtClean="0"/>
                  <a:t>Test using the optimal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85" name="TextBox 84"/>
              <p:cNvSpPr txBox="1">
                <a:spLocks noRot="1" noChangeAspect="1" noMove="1" noResize="1" noEditPoints="1" noAdjustHandles="1" noChangeArrowheads="1" noChangeShapeType="1" noTextEdit="1"/>
              </p:cNvSpPr>
              <p:nvPr/>
            </p:nvSpPr>
            <p:spPr>
              <a:xfrm>
                <a:off x="5638800" y="5559623"/>
                <a:ext cx="2047868" cy="307777"/>
              </a:xfrm>
              <a:prstGeom prst="rect">
                <a:avLst/>
              </a:prstGeom>
              <a:blipFill rotWithShape="1">
                <a:blip r:embed="rId3"/>
                <a:stretch>
                  <a:fillRect l="-296" b="-15094"/>
                </a:stretch>
              </a:blipFill>
              <a:ln w="12700">
                <a:solidFill>
                  <a:schemeClr val="tx2"/>
                </a:solidFill>
              </a:ln>
            </p:spPr>
            <p:txBody>
              <a:bodyPr/>
              <a:lstStyle/>
              <a:p>
                <a:r>
                  <a:rPr lang="en-US">
                    <a:noFill/>
                  </a:rPr>
                  <a:t> </a:t>
                </a:r>
              </a:p>
            </p:txBody>
          </p:sp>
        </mc:Fallback>
      </mc:AlternateContent>
      <p:sp>
        <p:nvSpPr>
          <p:cNvPr id="91" name="左大括号 90"/>
          <p:cNvSpPr/>
          <p:nvPr/>
        </p:nvSpPr>
        <p:spPr>
          <a:xfrm rot="-16200000">
            <a:off x="2922269" y="1093469"/>
            <a:ext cx="99062" cy="3962399"/>
          </a:xfrm>
          <a:prstGeom prst="leftBrace">
            <a:avLst>
              <a:gd name="adj1" fmla="val 64063"/>
              <a:gd name="adj2" fmla="val 49991"/>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92" name="TextBox 91"/>
              <p:cNvSpPr txBox="1"/>
              <p:nvPr/>
            </p:nvSpPr>
            <p:spPr>
              <a:xfrm>
                <a:off x="228600" y="1295400"/>
                <a:ext cx="4412837" cy="307777"/>
              </a:xfrm>
              <a:prstGeom prst="rect">
                <a:avLst/>
              </a:prstGeom>
              <a:noFill/>
              <a:ln w="12700">
                <a:solidFill>
                  <a:srgbClr val="00B050"/>
                </a:solidFill>
              </a:ln>
            </p:spPr>
            <p:txBody>
              <a:bodyPr wrap="square" rtlCol="0">
                <a:spAutoFit/>
              </a:bodyPr>
              <a:lstStyle/>
              <a:p>
                <a:pPr algn="ctr"/>
                <a:r>
                  <a:rPr lang="en-US" sz="1400" dirty="0" smtClean="0"/>
                  <a:t>Data used to fit the model using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a:latin typeface="Cambria Math"/>
                          </a:rPr>
                          <m:t>λ</m:t>
                        </m:r>
                      </m:e>
                      <m:sub>
                        <m:r>
                          <a:rPr lang="en-US" sz="1400" b="0" i="0" smtClean="0">
                            <a:latin typeface="Cambria Math"/>
                          </a:rPr>
                          <m:t>1</m:t>
                        </m:r>
                      </m:sub>
                    </m:sSub>
                  </m:oMath>
                </a14:m>
                <a:r>
                  <a:rPr lang="en-US" sz="1400" dirty="0" smtClean="0"/>
                  <a:t> in the training sample</a:t>
                </a:r>
                <a:endParaRPr lang="en-US" sz="1400" dirty="0"/>
              </a:p>
            </p:txBody>
          </p:sp>
        </mc:Choice>
        <mc:Fallback xmlns="">
          <p:sp>
            <p:nvSpPr>
              <p:cNvPr id="92" name="TextBox 91"/>
              <p:cNvSpPr txBox="1">
                <a:spLocks noRot="1" noChangeAspect="1" noMove="1" noResize="1" noEditPoints="1" noAdjustHandles="1" noChangeArrowheads="1" noChangeShapeType="1" noTextEdit="1"/>
              </p:cNvSpPr>
              <p:nvPr/>
            </p:nvSpPr>
            <p:spPr>
              <a:xfrm>
                <a:off x="228600" y="1295400"/>
                <a:ext cx="4412837" cy="307777"/>
              </a:xfrm>
              <a:prstGeom prst="rect">
                <a:avLst/>
              </a:prstGeom>
              <a:blipFill rotWithShape="1">
                <a:blip r:embed="rId4"/>
                <a:stretch>
                  <a:fillRect b="-15385"/>
                </a:stretch>
              </a:blipFill>
              <a:ln w="12700">
                <a:solidFill>
                  <a:srgbClr val="00B050"/>
                </a:solidFill>
              </a:ln>
            </p:spPr>
            <p:txBody>
              <a:bodyPr/>
              <a:lstStyle/>
              <a:p>
                <a:r>
                  <a:rPr lang="en-US">
                    <a:noFill/>
                  </a:rPr>
                  <a:t> </a:t>
                </a:r>
              </a:p>
            </p:txBody>
          </p:sp>
        </mc:Fallback>
      </mc:AlternateContent>
      <p:sp>
        <p:nvSpPr>
          <p:cNvPr id="93" name="TextBox 92"/>
          <p:cNvSpPr txBox="1"/>
          <p:nvPr/>
        </p:nvSpPr>
        <p:spPr>
          <a:xfrm>
            <a:off x="5047513" y="3276600"/>
            <a:ext cx="335381" cy="276999"/>
          </a:xfrm>
          <a:prstGeom prst="rect">
            <a:avLst/>
          </a:prstGeom>
          <a:noFill/>
        </p:spPr>
        <p:txBody>
          <a:bodyPr wrap="none" rtlCol="0">
            <a:spAutoFit/>
          </a:bodyPr>
          <a:lstStyle/>
          <a:p>
            <a:r>
              <a:rPr lang="en-US" sz="1200" dirty="0" smtClean="0"/>
              <a:t>T</a:t>
            </a:r>
            <a:r>
              <a:rPr lang="en-US" sz="700" dirty="0" smtClean="0"/>
              <a:t>1</a:t>
            </a:r>
          </a:p>
        </p:txBody>
      </p:sp>
      <p:sp>
        <p:nvSpPr>
          <p:cNvPr id="94" name="TextBox 93"/>
          <p:cNvSpPr txBox="1"/>
          <p:nvPr/>
        </p:nvSpPr>
        <p:spPr>
          <a:xfrm>
            <a:off x="7924708" y="3276600"/>
            <a:ext cx="304892" cy="276999"/>
          </a:xfrm>
          <a:prstGeom prst="rect">
            <a:avLst/>
          </a:prstGeom>
          <a:noFill/>
        </p:spPr>
        <p:txBody>
          <a:bodyPr wrap="none" rtlCol="0">
            <a:spAutoFit/>
          </a:bodyPr>
          <a:lstStyle/>
          <a:p>
            <a:r>
              <a:rPr lang="en-US" sz="1200" dirty="0" smtClean="0"/>
              <a:t>T</a:t>
            </a:r>
            <a:r>
              <a:rPr lang="en-US" sz="700" dirty="0"/>
              <a:t>2</a:t>
            </a:r>
            <a:endParaRPr lang="en-US" sz="700" dirty="0" smtClean="0"/>
          </a:p>
        </p:txBody>
      </p:sp>
      <p:cxnSp>
        <p:nvCxnSpPr>
          <p:cNvPr id="95" name="直接连接符 94"/>
          <p:cNvCxnSpPr/>
          <p:nvPr/>
        </p:nvCxnSpPr>
        <p:spPr>
          <a:xfrm>
            <a:off x="8048400" y="30937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99" name="TextBox 98"/>
          <p:cNvSpPr txBox="1"/>
          <p:nvPr/>
        </p:nvSpPr>
        <p:spPr>
          <a:xfrm>
            <a:off x="5254618" y="32766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p:sp>
        <p:nvSpPr>
          <p:cNvPr id="100" name="TextBox 99"/>
          <p:cNvSpPr txBox="1"/>
          <p:nvPr/>
        </p:nvSpPr>
        <p:spPr>
          <a:xfrm>
            <a:off x="3825299" y="6091535"/>
            <a:ext cx="2804101" cy="461665"/>
          </a:xfrm>
          <a:prstGeom prst="rect">
            <a:avLst/>
          </a:prstGeom>
          <a:noFill/>
          <a:ln w="12700">
            <a:solidFill>
              <a:schemeClr val="tx2"/>
            </a:solidFill>
          </a:ln>
        </p:spPr>
        <p:txBody>
          <a:bodyPr wrap="none" rtlCol="0">
            <a:spAutoFit/>
          </a:bodyPr>
          <a:lstStyle/>
          <a:p>
            <a:r>
              <a:rPr lang="en-US" sz="1200" dirty="0" smtClean="0"/>
              <a:t>T</a:t>
            </a:r>
            <a:r>
              <a:rPr lang="en-US" sz="1200" baseline="-25000" dirty="0" smtClean="0"/>
              <a:t>1</a:t>
            </a:r>
            <a:r>
              <a:rPr lang="en-US" sz="1200" dirty="0" smtClean="0"/>
              <a:t> is the last datum in the training sample</a:t>
            </a:r>
          </a:p>
          <a:p>
            <a:r>
              <a:rPr lang="en-US" sz="1200" dirty="0" smtClean="0"/>
              <a:t>T</a:t>
            </a:r>
            <a:r>
              <a:rPr lang="en-US" sz="1200" baseline="-25000" dirty="0" smtClean="0"/>
              <a:t>1</a:t>
            </a:r>
            <a:r>
              <a:rPr lang="en-US" sz="1200" dirty="0" smtClean="0"/>
              <a:t>+1 is the first datum in the test sample</a:t>
            </a:r>
          </a:p>
        </p:txBody>
      </p:sp>
      <p:sp>
        <p:nvSpPr>
          <p:cNvPr id="101" name="左大括号 100"/>
          <p:cNvSpPr/>
          <p:nvPr/>
        </p:nvSpPr>
        <p:spPr>
          <a:xfrm rot="-16200000">
            <a:off x="2922269" y="979358"/>
            <a:ext cx="99062" cy="3962399"/>
          </a:xfrm>
          <a:prstGeom prst="leftBrace">
            <a:avLst>
              <a:gd name="adj1" fmla="val 64063"/>
              <a:gd name="adj2" fmla="val 49991"/>
            </a:avLst>
          </a:prstGeom>
          <a:ln w="12700">
            <a:solidFill>
              <a:srgbClr val="A404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2" name="左大括号 101"/>
          <p:cNvSpPr/>
          <p:nvPr/>
        </p:nvSpPr>
        <p:spPr>
          <a:xfrm rot="-16200000">
            <a:off x="2922269" y="662109"/>
            <a:ext cx="99062" cy="3962399"/>
          </a:xfrm>
          <a:prstGeom prst="leftBrace">
            <a:avLst>
              <a:gd name="adj1" fmla="val 64063"/>
              <a:gd name="adj2" fmla="val 49991"/>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04" name="TextBox 103"/>
              <p:cNvSpPr txBox="1"/>
              <p:nvPr/>
            </p:nvSpPr>
            <p:spPr>
              <a:xfrm>
                <a:off x="228600" y="1676400"/>
                <a:ext cx="4412837" cy="307777"/>
              </a:xfrm>
              <a:prstGeom prst="rect">
                <a:avLst/>
              </a:prstGeom>
              <a:noFill/>
              <a:ln w="12700">
                <a:solidFill>
                  <a:srgbClr val="A30563"/>
                </a:solidFill>
              </a:ln>
            </p:spPr>
            <p:txBody>
              <a:bodyPr wrap="square" rtlCol="0">
                <a:spAutoFit/>
              </a:bodyPr>
              <a:lstStyle/>
              <a:p>
                <a:pPr algn="ctr"/>
                <a:r>
                  <a:rPr lang="en-US" sz="1400" dirty="0" smtClean="0"/>
                  <a:t>Data used to fit the model using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a:latin typeface="Cambria Math"/>
                          </a:rPr>
                          <m:t>λ</m:t>
                        </m:r>
                      </m:e>
                      <m:sub>
                        <m:r>
                          <a:rPr lang="en-US" sz="1400" b="0" i="0" smtClean="0">
                            <a:latin typeface="Cambria Math"/>
                          </a:rPr>
                          <m:t>2</m:t>
                        </m:r>
                      </m:sub>
                    </m:sSub>
                  </m:oMath>
                </a14:m>
                <a:r>
                  <a:rPr lang="en-US" sz="1400" dirty="0" smtClean="0"/>
                  <a:t> in the </a:t>
                </a:r>
                <a:r>
                  <a:rPr lang="en-US" sz="1400" dirty="0"/>
                  <a:t>training sample</a:t>
                </a:r>
              </a:p>
            </p:txBody>
          </p:sp>
        </mc:Choice>
        <mc:Fallback xmlns="">
          <p:sp>
            <p:nvSpPr>
              <p:cNvPr id="104" name="TextBox 103"/>
              <p:cNvSpPr txBox="1">
                <a:spLocks noRot="1" noChangeAspect="1" noMove="1" noResize="1" noEditPoints="1" noAdjustHandles="1" noChangeArrowheads="1" noChangeShapeType="1" noTextEdit="1"/>
              </p:cNvSpPr>
              <p:nvPr/>
            </p:nvSpPr>
            <p:spPr>
              <a:xfrm>
                <a:off x="228600" y="1676400"/>
                <a:ext cx="4412837" cy="307777"/>
              </a:xfrm>
              <a:prstGeom prst="rect">
                <a:avLst/>
              </a:prstGeom>
              <a:blipFill rotWithShape="1">
                <a:blip r:embed="rId5"/>
                <a:stretch>
                  <a:fillRect b="-17308"/>
                </a:stretch>
              </a:blipFill>
              <a:ln w="12700">
                <a:solidFill>
                  <a:srgbClr val="A30563"/>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p:cNvSpPr txBox="1"/>
              <p:nvPr/>
            </p:nvSpPr>
            <p:spPr>
              <a:xfrm>
                <a:off x="228600" y="2209800"/>
                <a:ext cx="4412837" cy="307777"/>
              </a:xfrm>
              <a:prstGeom prst="rect">
                <a:avLst/>
              </a:prstGeom>
              <a:noFill/>
              <a:ln w="12700">
                <a:solidFill>
                  <a:schemeClr val="accent6">
                    <a:lumMod val="75000"/>
                  </a:schemeClr>
                </a:solidFill>
              </a:ln>
            </p:spPr>
            <p:txBody>
              <a:bodyPr wrap="square" rtlCol="0">
                <a:spAutoFit/>
              </a:bodyPr>
              <a:lstStyle/>
              <a:p>
                <a:pPr algn="ctr"/>
                <a:r>
                  <a:rPr lang="en-US" sz="1400" dirty="0" smtClean="0"/>
                  <a:t>Data used to fit the model using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a:latin typeface="Cambria Math"/>
                          </a:rPr>
                          <m:t>λ</m:t>
                        </m:r>
                      </m:e>
                      <m:sub>
                        <m:r>
                          <m:rPr>
                            <m:sty m:val="p"/>
                          </m:rPr>
                          <a:rPr lang="en-US" sz="1400" b="0" i="0" smtClean="0">
                            <a:latin typeface="Cambria Math"/>
                          </a:rPr>
                          <m:t>n</m:t>
                        </m:r>
                      </m:sub>
                    </m:sSub>
                  </m:oMath>
                </a14:m>
                <a:r>
                  <a:rPr lang="en-US" sz="1400" dirty="0" smtClean="0"/>
                  <a:t> in the </a:t>
                </a:r>
                <a:r>
                  <a:rPr lang="en-US" sz="1400" dirty="0"/>
                  <a:t>training sample</a:t>
                </a:r>
              </a:p>
            </p:txBody>
          </p:sp>
        </mc:Choice>
        <mc:Fallback xmlns="">
          <p:sp>
            <p:nvSpPr>
              <p:cNvPr id="105" name="TextBox 104"/>
              <p:cNvSpPr txBox="1">
                <a:spLocks noRot="1" noChangeAspect="1" noMove="1" noResize="1" noEditPoints="1" noAdjustHandles="1" noChangeArrowheads="1" noChangeShapeType="1" noTextEdit="1"/>
              </p:cNvSpPr>
              <p:nvPr/>
            </p:nvSpPr>
            <p:spPr>
              <a:xfrm>
                <a:off x="228600" y="2209800"/>
                <a:ext cx="4412837" cy="307777"/>
              </a:xfrm>
              <a:prstGeom prst="rect">
                <a:avLst/>
              </a:prstGeom>
              <a:blipFill rotWithShape="1">
                <a:blip r:embed="rId6"/>
                <a:stretch>
                  <a:fillRect b="-15385"/>
                </a:stretch>
              </a:blipFill>
              <a:ln w="12700">
                <a:solidFill>
                  <a:schemeClr val="accent6">
                    <a:lumMod val="75000"/>
                  </a:schemeClr>
                </a:solidFill>
              </a:ln>
            </p:spPr>
            <p:txBody>
              <a:bodyPr/>
              <a:lstStyle/>
              <a:p>
                <a:r>
                  <a:rPr lang="en-US">
                    <a:noFill/>
                  </a:rPr>
                  <a:t> </a:t>
                </a:r>
              </a:p>
            </p:txBody>
          </p:sp>
        </mc:Fallback>
      </mc:AlternateContent>
      <p:sp>
        <p:nvSpPr>
          <p:cNvPr id="106" name="TextBox 105"/>
          <p:cNvSpPr txBox="1"/>
          <p:nvPr/>
        </p:nvSpPr>
        <p:spPr>
          <a:xfrm>
            <a:off x="2895600" y="1902023"/>
            <a:ext cx="319318" cy="307777"/>
          </a:xfrm>
          <a:prstGeom prst="rect">
            <a:avLst/>
          </a:prstGeom>
          <a:noFill/>
        </p:spPr>
        <p:txBody>
          <a:bodyPr wrap="none" rtlCol="0">
            <a:spAutoFit/>
          </a:bodyPr>
          <a:lstStyle/>
          <a:p>
            <a:r>
              <a:rPr lang="en-US" sz="1400" dirty="0" smtClean="0"/>
              <a:t>…</a:t>
            </a:r>
            <a:endParaRPr lang="en-US" sz="1400" dirty="0"/>
          </a:p>
        </p:txBody>
      </p:sp>
      <p:sp>
        <p:nvSpPr>
          <p:cNvPr id="3" name="TextBox 2"/>
          <p:cNvSpPr txBox="1"/>
          <p:nvPr/>
        </p:nvSpPr>
        <p:spPr>
          <a:xfrm>
            <a:off x="2891135" y="2667000"/>
            <a:ext cx="461665" cy="251031"/>
          </a:xfrm>
          <a:prstGeom prst="rect">
            <a:avLst/>
          </a:prstGeom>
          <a:noFill/>
        </p:spPr>
        <p:txBody>
          <a:bodyPr vert="eaVert" wrap="none" rtlCol="0">
            <a:spAutoFit/>
          </a:bodyPr>
          <a:lstStyle/>
          <a:p>
            <a:r>
              <a:rPr lang="en-US" dirty="0" smtClean="0"/>
              <a:t>…</a:t>
            </a:r>
            <a:endParaRPr lang="en-US" dirty="0"/>
          </a:p>
        </p:txBody>
      </p:sp>
      <p:cxnSp>
        <p:nvCxnSpPr>
          <p:cNvPr id="108" name="直接连接符 107"/>
          <p:cNvCxnSpPr/>
          <p:nvPr/>
        </p:nvCxnSpPr>
        <p:spPr>
          <a:xfrm>
            <a:off x="5486400" y="3093720"/>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109" name="直接箭头连接符 108"/>
          <p:cNvCxnSpPr>
            <a:stCxn id="110" idx="1"/>
          </p:cNvCxnSpPr>
          <p:nvPr/>
        </p:nvCxnSpPr>
        <p:spPr>
          <a:xfrm flipH="1">
            <a:off x="5503732" y="1664732"/>
            <a:ext cx="1430468" cy="1511139"/>
          </a:xfrm>
          <a:prstGeom prst="straightConnector1">
            <a:avLst/>
          </a:prstGeom>
          <a:ln w="12700">
            <a:solidFill>
              <a:schemeClr val="tx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6934200" y="1295400"/>
            <a:ext cx="1828800" cy="738664"/>
          </a:xfrm>
          <a:prstGeom prst="rect">
            <a:avLst/>
          </a:prstGeom>
          <a:noFill/>
          <a:ln w="12700">
            <a:solidFill>
              <a:schemeClr val="tx2">
                <a:lumMod val="60000"/>
                <a:lumOff val="40000"/>
              </a:schemeClr>
            </a:solidFill>
          </a:ln>
        </p:spPr>
        <p:txBody>
          <a:bodyPr wrap="square" rtlCol="0">
            <a:spAutoFit/>
          </a:bodyPr>
          <a:lstStyle/>
          <a:p>
            <a:pPr algn="ctr"/>
            <a:r>
              <a:rPr lang="en-US" sz="1400" dirty="0" smtClean="0"/>
              <a:t>The first prediction</a:t>
            </a:r>
          </a:p>
          <a:p>
            <a:pPr algn="ctr"/>
            <a:r>
              <a:rPr lang="en-US" sz="1400" dirty="0" smtClean="0"/>
              <a:t> made in the </a:t>
            </a:r>
          </a:p>
          <a:p>
            <a:pPr algn="ctr"/>
            <a:r>
              <a:rPr lang="en-US" sz="1400" dirty="0" smtClean="0"/>
              <a:t>test sample</a:t>
            </a:r>
            <a:endParaRPr lang="en-US" sz="1400" dirty="0"/>
          </a:p>
        </p:txBody>
      </p:sp>
      <p:sp>
        <p:nvSpPr>
          <p:cNvPr id="111" name="左大括号 110"/>
          <p:cNvSpPr/>
          <p:nvPr/>
        </p:nvSpPr>
        <p:spPr>
          <a:xfrm rot="-5400000">
            <a:off x="3017042" y="1454941"/>
            <a:ext cx="114301" cy="4214818"/>
          </a:xfrm>
          <a:prstGeom prst="leftBrace">
            <a:avLst>
              <a:gd name="adj1" fmla="val 64063"/>
              <a:gd name="adj2" fmla="val 51953"/>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2" name="TextBox 111"/>
              <p:cNvSpPr txBox="1"/>
              <p:nvPr/>
            </p:nvSpPr>
            <p:spPr>
              <a:xfrm>
                <a:off x="2085894" y="3886200"/>
                <a:ext cx="1952706" cy="738664"/>
              </a:xfrm>
              <a:prstGeom prst="rect">
                <a:avLst/>
              </a:prstGeom>
              <a:noFill/>
              <a:ln w="12700">
                <a:solidFill>
                  <a:schemeClr val="tx2">
                    <a:lumMod val="60000"/>
                    <a:lumOff val="40000"/>
                  </a:schemeClr>
                </a:solidFill>
              </a:ln>
            </p:spPr>
            <p:txBody>
              <a:bodyPr wrap="square" rtlCol="0">
                <a:spAutoFit/>
              </a:bodyPr>
              <a:lstStyle/>
              <a:p>
                <a:pPr algn="ctr"/>
                <a:r>
                  <a:rPr lang="en-US" sz="1400" dirty="0" smtClean="0"/>
                  <a:t>Data used to make the </a:t>
                </a:r>
              </a:p>
              <a:p>
                <a:pPr algn="ctr"/>
                <a:r>
                  <a:rPr lang="en-US" sz="1400" dirty="0" smtClean="0"/>
                  <a:t>first prediction in the </a:t>
                </a:r>
              </a:p>
              <a:p>
                <a:pPr algn="ctr"/>
                <a:r>
                  <a:rPr lang="en-US" sz="1400" dirty="0" smtClean="0"/>
                  <a:t>test sample using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112" name="TextBox 111"/>
              <p:cNvSpPr txBox="1">
                <a:spLocks noRot="1" noChangeAspect="1" noMove="1" noResize="1" noEditPoints="1" noAdjustHandles="1" noChangeArrowheads="1" noChangeShapeType="1" noTextEdit="1"/>
              </p:cNvSpPr>
              <p:nvPr/>
            </p:nvSpPr>
            <p:spPr>
              <a:xfrm>
                <a:off x="2085894" y="3886200"/>
                <a:ext cx="1952706" cy="738664"/>
              </a:xfrm>
              <a:prstGeom prst="rect">
                <a:avLst/>
              </a:prstGeom>
              <a:blipFill rotWithShape="1">
                <a:blip r:embed="rId7"/>
                <a:stretch>
                  <a:fillRect b="-5691"/>
                </a:stretch>
              </a:blipFill>
              <a:ln w="12700">
                <a:solidFill>
                  <a:schemeClr val="tx2">
                    <a:lumMod val="60000"/>
                    <a:lumOff val="40000"/>
                  </a:schemeClr>
                </a:solidFill>
              </a:ln>
            </p:spPr>
            <p:txBody>
              <a:bodyPr/>
              <a:lstStyle/>
              <a:p>
                <a:r>
                  <a:rPr lang="en-US">
                    <a:noFill/>
                  </a:rPr>
                  <a:t> </a:t>
                </a:r>
              </a:p>
            </p:txBody>
          </p:sp>
        </mc:Fallback>
      </mc:AlternateContent>
      <p:sp>
        <p:nvSpPr>
          <p:cNvPr id="113" name="左大括号 112"/>
          <p:cNvSpPr/>
          <p:nvPr/>
        </p:nvSpPr>
        <p:spPr>
          <a:xfrm rot="-5400000">
            <a:off x="3169443" y="1416842"/>
            <a:ext cx="114302" cy="4519617"/>
          </a:xfrm>
          <a:prstGeom prst="leftBrace">
            <a:avLst>
              <a:gd name="adj1" fmla="val 64063"/>
              <a:gd name="adj2" fmla="val 51953"/>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TextBox 113"/>
          <p:cNvSpPr txBox="1"/>
          <p:nvPr/>
        </p:nvSpPr>
        <p:spPr>
          <a:xfrm>
            <a:off x="5575048" y="3280956"/>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+2</a:t>
            </a:r>
          </a:p>
        </p:txBody>
      </p:sp>
      <p:cxnSp>
        <p:nvCxnSpPr>
          <p:cNvPr id="115" name="直接连接符 114"/>
          <p:cNvCxnSpPr/>
          <p:nvPr/>
        </p:nvCxnSpPr>
        <p:spPr>
          <a:xfrm>
            <a:off x="5791200" y="3098076"/>
            <a:ext cx="0" cy="18288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16" name="TextBox 115"/>
              <p:cNvSpPr txBox="1"/>
              <p:nvPr/>
            </p:nvSpPr>
            <p:spPr>
              <a:xfrm>
                <a:off x="4205249" y="3886200"/>
                <a:ext cx="1952706" cy="738664"/>
              </a:xfrm>
              <a:prstGeom prst="rect">
                <a:avLst/>
              </a:prstGeom>
              <a:noFill/>
              <a:ln w="12700">
                <a:solidFill>
                  <a:schemeClr val="bg2">
                    <a:lumMod val="50000"/>
                  </a:schemeClr>
                </a:solidFill>
              </a:ln>
            </p:spPr>
            <p:txBody>
              <a:bodyPr wrap="square" rtlCol="0">
                <a:spAutoFit/>
              </a:bodyPr>
              <a:lstStyle/>
              <a:p>
                <a:pPr algn="ctr"/>
                <a:r>
                  <a:rPr lang="en-US" sz="1400" dirty="0" smtClean="0"/>
                  <a:t>Data used to make the </a:t>
                </a:r>
              </a:p>
              <a:p>
                <a:pPr algn="ctr"/>
                <a:r>
                  <a:rPr lang="en-US" sz="1400" dirty="0" smtClean="0"/>
                  <a:t>first prediction in the </a:t>
                </a:r>
              </a:p>
              <a:p>
                <a:pPr algn="ctr"/>
                <a:r>
                  <a:rPr lang="en-US" sz="1400" dirty="0" smtClean="0"/>
                  <a:t>test sample using </a:t>
                </a:r>
                <a14:m>
                  <m:oMath xmlns:m="http://schemas.openxmlformats.org/officeDocument/2006/math">
                    <m:r>
                      <m:rPr>
                        <m:sty m:val="p"/>
                      </m:rPr>
                      <a:rPr lang="en-US" sz="1400" smtClean="0">
                        <a:latin typeface="Cambria Math"/>
                      </a:rPr>
                      <m:t>λ</m:t>
                    </m:r>
                  </m:oMath>
                </a14:m>
                <a:r>
                  <a:rPr lang="en-US" sz="1400" dirty="0" smtClean="0"/>
                  <a:t>*</a:t>
                </a:r>
                <a:endParaRPr lang="en-US" sz="1400" dirty="0"/>
              </a:p>
            </p:txBody>
          </p:sp>
        </mc:Choice>
        <mc:Fallback xmlns="">
          <p:sp>
            <p:nvSpPr>
              <p:cNvPr id="116" name="TextBox 115"/>
              <p:cNvSpPr txBox="1">
                <a:spLocks noRot="1" noChangeAspect="1" noMove="1" noResize="1" noEditPoints="1" noAdjustHandles="1" noChangeArrowheads="1" noChangeShapeType="1" noTextEdit="1"/>
              </p:cNvSpPr>
              <p:nvPr/>
            </p:nvSpPr>
            <p:spPr>
              <a:xfrm>
                <a:off x="4205249" y="3886200"/>
                <a:ext cx="1952706" cy="738664"/>
              </a:xfrm>
              <a:prstGeom prst="rect">
                <a:avLst/>
              </a:prstGeom>
              <a:blipFill rotWithShape="1">
                <a:blip r:embed="rId8"/>
                <a:stretch>
                  <a:fillRect b="-5691"/>
                </a:stretch>
              </a:blipFill>
              <a:ln w="12700">
                <a:solidFill>
                  <a:schemeClr val="bg2">
                    <a:lumMod val="50000"/>
                  </a:schemeClr>
                </a:solidFill>
              </a:ln>
            </p:spPr>
            <p:txBody>
              <a:bodyPr/>
              <a:lstStyle/>
              <a:p>
                <a:r>
                  <a:rPr lang="en-US">
                    <a:noFill/>
                  </a:rPr>
                  <a:t> </a:t>
                </a:r>
              </a:p>
            </p:txBody>
          </p:sp>
        </mc:Fallback>
      </mc:AlternateContent>
      <p:cxnSp>
        <p:nvCxnSpPr>
          <p:cNvPr id="16" name="直接箭头连接符 15"/>
          <p:cNvCxnSpPr>
            <a:stCxn id="116" idx="0"/>
          </p:cNvCxnSpPr>
          <p:nvPr/>
        </p:nvCxnSpPr>
        <p:spPr>
          <a:xfrm flipH="1" flipV="1">
            <a:off x="3969653" y="3724275"/>
            <a:ext cx="1211949" cy="161925"/>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112" idx="0"/>
          </p:cNvCxnSpPr>
          <p:nvPr/>
        </p:nvCxnSpPr>
        <p:spPr>
          <a:xfrm flipH="1" flipV="1">
            <a:off x="2849339" y="3562350"/>
            <a:ext cx="212908" cy="3238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9" name="TextBox 118"/>
          <p:cNvSpPr txBox="1"/>
          <p:nvPr/>
        </p:nvSpPr>
        <p:spPr>
          <a:xfrm>
            <a:off x="6934200" y="2172362"/>
            <a:ext cx="1828800" cy="738664"/>
          </a:xfrm>
          <a:prstGeom prst="rect">
            <a:avLst/>
          </a:prstGeom>
          <a:noFill/>
          <a:ln w="12700">
            <a:solidFill>
              <a:schemeClr val="bg2">
                <a:lumMod val="50000"/>
              </a:schemeClr>
            </a:solidFill>
          </a:ln>
        </p:spPr>
        <p:txBody>
          <a:bodyPr wrap="square" rtlCol="0">
            <a:spAutoFit/>
          </a:bodyPr>
          <a:lstStyle/>
          <a:p>
            <a:pPr algn="ctr"/>
            <a:r>
              <a:rPr lang="en-US" sz="1400" dirty="0" smtClean="0"/>
              <a:t>The second prediction</a:t>
            </a:r>
          </a:p>
          <a:p>
            <a:pPr algn="ctr"/>
            <a:r>
              <a:rPr lang="en-US" sz="1400" dirty="0" smtClean="0"/>
              <a:t> made in the </a:t>
            </a:r>
          </a:p>
          <a:p>
            <a:pPr algn="ctr"/>
            <a:r>
              <a:rPr lang="en-US" sz="1400" dirty="0" smtClean="0"/>
              <a:t>test sample</a:t>
            </a:r>
            <a:endParaRPr lang="en-US" sz="1400" dirty="0"/>
          </a:p>
        </p:txBody>
      </p:sp>
      <p:cxnSp>
        <p:nvCxnSpPr>
          <p:cNvPr id="120" name="直接箭头连接符 119"/>
          <p:cNvCxnSpPr>
            <a:stCxn id="119" idx="1"/>
          </p:cNvCxnSpPr>
          <p:nvPr/>
        </p:nvCxnSpPr>
        <p:spPr>
          <a:xfrm flipH="1">
            <a:off x="5867400" y="2541694"/>
            <a:ext cx="1066800" cy="552026"/>
          </a:xfrm>
          <a:prstGeom prst="straightConnector1">
            <a:avLst/>
          </a:prstGeom>
          <a:ln>
            <a:solidFill>
              <a:schemeClr val="bg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4980306" y="3098076"/>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122" name="TextBox 121"/>
          <p:cNvSpPr txBox="1"/>
          <p:nvPr/>
        </p:nvSpPr>
        <p:spPr>
          <a:xfrm>
            <a:off x="4721218" y="3280956"/>
            <a:ext cx="429926"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mc:AlternateContent xmlns:mc="http://schemas.openxmlformats.org/markup-compatibility/2006" xmlns:a14="http://schemas.microsoft.com/office/drawing/2010/main">
        <mc:Choice Requires="a14">
          <p:sp>
            <p:nvSpPr>
              <p:cNvPr id="126" name="TextBox 125"/>
              <p:cNvSpPr txBox="1"/>
              <p:nvPr/>
            </p:nvSpPr>
            <p:spPr>
              <a:xfrm>
                <a:off x="4800600" y="685800"/>
                <a:ext cx="1524000" cy="1600438"/>
              </a:xfrm>
              <a:prstGeom prst="rect">
                <a:avLst/>
              </a:prstGeom>
              <a:noFill/>
              <a:ln>
                <a:solidFill>
                  <a:schemeClr val="tx1"/>
                </a:solidFill>
              </a:ln>
            </p:spPr>
            <p:txBody>
              <a:bodyPr wrap="square" rtlCol="0">
                <a:spAutoFit/>
              </a:bodyPr>
              <a:lstStyle/>
              <a:p>
                <a:r>
                  <a:rPr lang="en-US" altLang="zh-CN" sz="1400" dirty="0" smtClean="0"/>
                  <a:t>The only one prediction </a:t>
                </a:r>
                <a:r>
                  <a:rPr lang="en-US" sz="1400" dirty="0" smtClean="0"/>
                  <a:t>made with different </a:t>
                </a:r>
                <a14:m>
                  <m:oMath xmlns:m="http://schemas.openxmlformats.org/officeDocument/2006/math">
                    <m:r>
                      <m:rPr>
                        <m:sty m:val="p"/>
                      </m:rPr>
                      <a:rPr lang="en-US" sz="1400" smtClean="0">
                        <a:latin typeface="Cambria Math"/>
                      </a:rPr>
                      <m:t>λ</m:t>
                    </m:r>
                  </m:oMath>
                </a14:m>
                <a:r>
                  <a:rPr lang="en-US" sz="1400" dirty="0" smtClean="0"/>
                  <a:t> values, which were compared with the observed value at T</a:t>
                </a:r>
                <a:r>
                  <a:rPr lang="en-US" sz="700" dirty="0" smtClean="0"/>
                  <a:t>1</a:t>
                </a:r>
                <a:endParaRPr lang="en-US" sz="700" dirty="0"/>
              </a:p>
            </p:txBody>
          </p:sp>
        </mc:Choice>
        <mc:Fallback xmlns="">
          <p:sp>
            <p:nvSpPr>
              <p:cNvPr id="126" name="TextBox 125"/>
              <p:cNvSpPr txBox="1">
                <a:spLocks noRot="1" noChangeAspect="1" noMove="1" noResize="1" noEditPoints="1" noAdjustHandles="1" noChangeArrowheads="1" noChangeShapeType="1" noTextEdit="1"/>
              </p:cNvSpPr>
              <p:nvPr/>
            </p:nvSpPr>
            <p:spPr>
              <a:xfrm>
                <a:off x="4800600" y="685800"/>
                <a:ext cx="1524000" cy="1600438"/>
              </a:xfrm>
              <a:prstGeom prst="rect">
                <a:avLst/>
              </a:prstGeom>
              <a:blipFill rotWithShape="1">
                <a:blip r:embed="rId9"/>
                <a:stretch>
                  <a:fillRect l="-794" r="-1587" b="-2273"/>
                </a:stretch>
              </a:blipFill>
              <a:ln>
                <a:solidFill>
                  <a:schemeClr val="tx1"/>
                </a:solidFill>
              </a:ln>
            </p:spPr>
            <p:txBody>
              <a:bodyPr/>
              <a:lstStyle/>
              <a:p>
                <a:r>
                  <a:rPr lang="en-US">
                    <a:noFill/>
                  </a:rPr>
                  <a:t> </a:t>
                </a:r>
              </a:p>
            </p:txBody>
          </p:sp>
        </mc:Fallback>
      </mc:AlternateContent>
      <p:cxnSp>
        <p:nvCxnSpPr>
          <p:cNvPr id="131" name="直接箭头连接符 130"/>
          <p:cNvCxnSpPr>
            <a:stCxn id="126" idx="2"/>
          </p:cNvCxnSpPr>
          <p:nvPr/>
        </p:nvCxnSpPr>
        <p:spPr>
          <a:xfrm flipH="1">
            <a:off x="5243510" y="2286238"/>
            <a:ext cx="319090" cy="75507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2"/>
          </p:nvPr>
        </p:nvSpPr>
        <p:spPr/>
        <p:txBody>
          <a:bodyPr/>
          <a:lstStyle/>
          <a:p>
            <a:fld id="{B06F3171-92E9-4797-AB00-F462CF1A82AE}" type="slidenum">
              <a:rPr lang="en-US" smtClean="0"/>
              <a:t>11</a:t>
            </a:fld>
            <a:endParaRPr lang="en-US"/>
          </a:p>
        </p:txBody>
      </p:sp>
    </p:spTree>
    <p:extLst>
      <p:ext uri="{BB962C8B-B14F-4D97-AF65-F5344CB8AC3E}">
        <p14:creationId xmlns:p14="http://schemas.microsoft.com/office/powerpoint/2010/main" val="222522156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a:t>
            </a:r>
            <a:r>
              <a:rPr lang="en-US" dirty="0" smtClean="0"/>
              <a:t>– CADUSD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110</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345369872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a:t>
            </a:r>
            <a:r>
              <a:rPr lang="en-US" dirty="0" smtClean="0"/>
              <a:t>– CHFUSD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111</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405892699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EURUSD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112</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390636485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GBPUSD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113</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20821267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NOKUSD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114</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18228103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NZDUSD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115</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a:prstGeom prst="rect">
            <a:avLst/>
          </a:prstGeom>
        </p:spPr>
      </p:pic>
    </p:spTree>
    <p:extLst>
      <p:ext uri="{BB962C8B-B14F-4D97-AF65-F5344CB8AC3E}">
        <p14:creationId xmlns:p14="http://schemas.microsoft.com/office/powerpoint/2010/main" val="407951373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component—AUDUSD </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4" name="Slide Number Placeholder 3"/>
          <p:cNvSpPr>
            <a:spLocks noGrp="1"/>
          </p:cNvSpPr>
          <p:nvPr>
            <p:ph type="sldNum" sz="quarter" idx="12"/>
          </p:nvPr>
        </p:nvSpPr>
        <p:spPr/>
        <p:txBody>
          <a:bodyPr/>
          <a:lstStyle/>
          <a:p>
            <a:fld id="{B06F3171-92E9-4797-AB00-F462CF1A82AE}" type="slidenum">
              <a:rPr lang="en-US" smtClean="0"/>
              <a:t>116</a:t>
            </a:fld>
            <a:endParaRPr lang="en-US"/>
          </a:p>
        </p:txBody>
      </p:sp>
      <p:sp>
        <p:nvSpPr>
          <p:cNvPr id="6" name="TextBox 5"/>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10928973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component—CADUSD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117</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7" name="TextBox 6"/>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257510323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component—CHFUSD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118</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7" name="TextBox 6"/>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37185111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component—EURUSD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119</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7" name="TextBox 6"/>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4097735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extBox 31"/>
          <p:cNvSpPr txBox="1"/>
          <p:nvPr/>
        </p:nvSpPr>
        <p:spPr>
          <a:xfrm>
            <a:off x="568322" y="228600"/>
            <a:ext cx="5004640" cy="369332"/>
          </a:xfrm>
          <a:prstGeom prst="rect">
            <a:avLst/>
          </a:prstGeom>
          <a:noFill/>
        </p:spPr>
        <p:txBody>
          <a:bodyPr wrap="none" rtlCol="0">
            <a:spAutoFit/>
          </a:bodyPr>
          <a:lstStyle/>
          <a:p>
            <a:r>
              <a:rPr lang="en-US" b="1" dirty="0" smtClean="0"/>
              <a:t>For LASSO / Ordered LASSO with Cross Validation</a:t>
            </a:r>
            <a:endParaRPr lang="en-US" b="1" dirty="0"/>
          </a:p>
        </p:txBody>
      </p:sp>
      <p:grpSp>
        <p:nvGrpSpPr>
          <p:cNvPr id="19" name="组合 18"/>
          <p:cNvGrpSpPr/>
          <p:nvPr/>
        </p:nvGrpSpPr>
        <p:grpSpPr>
          <a:xfrm>
            <a:off x="228600" y="1017591"/>
            <a:ext cx="7999003" cy="5131565"/>
            <a:chOff x="228600" y="685800"/>
            <a:chExt cx="7999003" cy="5131565"/>
          </a:xfrm>
        </p:grpSpPr>
        <p:grpSp>
          <p:nvGrpSpPr>
            <p:cNvPr id="42" name="组合 41"/>
            <p:cNvGrpSpPr/>
            <p:nvPr/>
          </p:nvGrpSpPr>
          <p:grpSpPr>
            <a:xfrm>
              <a:off x="836203" y="685800"/>
              <a:ext cx="7391400" cy="5131565"/>
              <a:chOff x="838200" y="1133498"/>
              <a:chExt cx="7391400" cy="5131565"/>
            </a:xfrm>
          </p:grpSpPr>
          <p:cxnSp>
            <p:nvCxnSpPr>
              <p:cNvPr id="55" name="直接箭头连接符 54"/>
              <p:cNvCxnSpPr>
                <a:stCxn id="54" idx="2"/>
              </p:cNvCxnSpPr>
              <p:nvPr/>
            </p:nvCxnSpPr>
            <p:spPr>
              <a:xfrm flipH="1">
                <a:off x="2821536" y="1981295"/>
                <a:ext cx="531302" cy="1491507"/>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990600" y="3581400"/>
                <a:ext cx="7239000" cy="85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2516597" y="3472802"/>
                <a:ext cx="0" cy="91440"/>
              </a:xfrm>
              <a:prstGeom prst="line">
                <a:avLst/>
              </a:prstGeom>
              <a:ln w="12700"/>
            </p:spPr>
            <p:style>
              <a:lnRef idx="1">
                <a:schemeClr val="dk1"/>
              </a:lnRef>
              <a:fillRef idx="0">
                <a:schemeClr val="dk1"/>
              </a:fillRef>
              <a:effectRef idx="0">
                <a:schemeClr val="dk1"/>
              </a:effectRef>
              <a:fontRef idx="minor">
                <a:schemeClr val="tx1"/>
              </a:fontRef>
            </p:style>
          </p:cxnSp>
          <p:cxnSp>
            <p:nvCxnSpPr>
              <p:cNvPr id="45" name="直接连接符 44"/>
              <p:cNvCxnSpPr/>
              <p:nvPr/>
            </p:nvCxnSpPr>
            <p:spPr>
              <a:xfrm>
                <a:off x="5105400" y="33985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46" name="左大括号 45"/>
              <p:cNvSpPr/>
              <p:nvPr/>
            </p:nvSpPr>
            <p:spPr>
              <a:xfrm rot="-5400000">
                <a:off x="2921793" y="2464591"/>
                <a:ext cx="228600" cy="4138618"/>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左大括号 46"/>
              <p:cNvSpPr/>
              <p:nvPr/>
            </p:nvSpPr>
            <p:spPr>
              <a:xfrm rot="-5400000">
                <a:off x="6522247" y="3078955"/>
                <a:ext cx="228600" cy="2909890"/>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8" name="直接连接符 47"/>
              <p:cNvCxnSpPr/>
              <p:nvPr/>
            </p:nvCxnSpPr>
            <p:spPr>
              <a:xfrm>
                <a:off x="5181600" y="33985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49" name="TextBox 48"/>
              <p:cNvSpPr txBox="1"/>
              <p:nvPr/>
            </p:nvSpPr>
            <p:spPr>
              <a:xfrm>
                <a:off x="2300093" y="4655919"/>
                <a:ext cx="1670842" cy="646331"/>
              </a:xfrm>
              <a:prstGeom prst="rect">
                <a:avLst/>
              </a:prstGeom>
              <a:noFill/>
            </p:spPr>
            <p:txBody>
              <a:bodyPr wrap="none" rtlCol="0">
                <a:spAutoFit/>
              </a:bodyPr>
              <a:lstStyle/>
              <a:p>
                <a:pPr algn="ctr"/>
                <a:r>
                  <a:rPr lang="en-US" dirty="0" smtClean="0"/>
                  <a:t>Training Sample</a:t>
                </a:r>
              </a:p>
              <a:p>
                <a:pPr algn="ctr"/>
                <a:r>
                  <a:rPr lang="en-US" dirty="0" smtClean="0"/>
                  <a:t>(first 3.5 years)</a:t>
                </a:r>
                <a:endParaRPr lang="en-US" dirty="0"/>
              </a:p>
            </p:txBody>
          </p:sp>
          <p:sp>
            <p:nvSpPr>
              <p:cNvPr id="50" name="TextBox 49"/>
              <p:cNvSpPr txBox="1"/>
              <p:nvPr/>
            </p:nvSpPr>
            <p:spPr>
              <a:xfrm>
                <a:off x="5943600" y="4687669"/>
                <a:ext cx="1544269" cy="646331"/>
              </a:xfrm>
              <a:prstGeom prst="rect">
                <a:avLst/>
              </a:prstGeom>
              <a:noFill/>
            </p:spPr>
            <p:txBody>
              <a:bodyPr wrap="none" rtlCol="0">
                <a:spAutoFit/>
              </a:bodyPr>
              <a:lstStyle/>
              <a:p>
                <a:pPr algn="ctr"/>
                <a:r>
                  <a:rPr lang="en-US" dirty="0" smtClean="0"/>
                  <a:t>Test Sample</a:t>
                </a:r>
              </a:p>
              <a:p>
                <a:pPr algn="ctr"/>
                <a:r>
                  <a:rPr lang="en-US" dirty="0" smtClean="0"/>
                  <a:t>(last 1.5 years)</a:t>
                </a:r>
                <a:endParaRPr lang="en-US" dirty="0"/>
              </a:p>
            </p:txBody>
          </p:sp>
          <p:sp>
            <p:nvSpPr>
              <p:cNvPr id="51" name="TextBox 50"/>
              <p:cNvSpPr txBox="1"/>
              <p:nvPr/>
            </p:nvSpPr>
            <p:spPr>
              <a:xfrm>
                <a:off x="2287626" y="3581400"/>
                <a:ext cx="455574" cy="276999"/>
              </a:xfrm>
              <a:prstGeom prst="rect">
                <a:avLst/>
              </a:prstGeom>
              <a:noFill/>
            </p:spPr>
            <p:txBody>
              <a:bodyPr wrap="none" rtlCol="0">
                <a:spAutoFit/>
              </a:bodyPr>
              <a:lstStyle/>
              <a:p>
                <a:r>
                  <a:rPr lang="en-US" sz="1200" dirty="0" smtClean="0"/>
                  <a:t>100 </a:t>
                </a:r>
                <a:endParaRPr lang="en-US" sz="1200" dirty="0"/>
              </a:p>
            </p:txBody>
          </p:sp>
          <p:sp>
            <p:nvSpPr>
              <p:cNvPr id="52" name="TextBox 51"/>
              <p:cNvSpPr txBox="1"/>
              <p:nvPr/>
            </p:nvSpPr>
            <p:spPr>
              <a:xfrm>
                <a:off x="2558427" y="3574312"/>
                <a:ext cx="414158" cy="276999"/>
              </a:xfrm>
              <a:prstGeom prst="rect">
                <a:avLst/>
              </a:prstGeom>
              <a:noFill/>
            </p:spPr>
            <p:txBody>
              <a:bodyPr wrap="none" rtlCol="0">
                <a:spAutoFit/>
              </a:bodyPr>
              <a:lstStyle/>
              <a:p>
                <a:r>
                  <a:rPr lang="en-US" sz="1200" dirty="0" smtClean="0"/>
                  <a:t>101 </a:t>
                </a:r>
                <a:endParaRPr lang="en-US" sz="1200" dirty="0"/>
              </a:p>
            </p:txBody>
          </p:sp>
          <p:cxnSp>
            <p:nvCxnSpPr>
              <p:cNvPr id="53" name="直接连接符 52"/>
              <p:cNvCxnSpPr/>
              <p:nvPr/>
            </p:nvCxnSpPr>
            <p:spPr>
              <a:xfrm>
                <a:off x="2792819" y="3480458"/>
                <a:ext cx="0" cy="9144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4" name="TextBox 53"/>
                  <p:cNvSpPr txBox="1"/>
                  <p:nvPr/>
                </p:nvSpPr>
                <p:spPr>
                  <a:xfrm>
                    <a:off x="2668997" y="1150298"/>
                    <a:ext cx="1367682" cy="830997"/>
                  </a:xfrm>
                  <a:prstGeom prst="rect">
                    <a:avLst/>
                  </a:prstGeom>
                  <a:noFill/>
                  <a:ln w="12700">
                    <a:solidFill>
                      <a:schemeClr val="accent6">
                        <a:lumMod val="75000"/>
                      </a:schemeClr>
                    </a:solidFill>
                  </a:ln>
                </p:spPr>
                <p:txBody>
                  <a:bodyPr wrap="none" rtlCol="0">
                    <a:spAutoFit/>
                  </a:bodyPr>
                  <a:lstStyle/>
                  <a:p>
                    <a:pPr algn="ctr"/>
                    <a:r>
                      <a:rPr lang="en-US" sz="1200" dirty="0" smtClean="0"/>
                      <a:t>The first prediction</a:t>
                    </a:r>
                  </a:p>
                  <a:p>
                    <a:pPr algn="ctr"/>
                    <a:r>
                      <a:rPr lang="en-US" sz="1200" dirty="0" smtClean="0"/>
                      <a:t> made in the </a:t>
                    </a:r>
                  </a:p>
                  <a:p>
                    <a:pPr algn="ctr"/>
                    <a:r>
                      <a:rPr lang="en-US" sz="1200" dirty="0" smtClean="0"/>
                      <a:t>training sample</a:t>
                    </a:r>
                  </a:p>
                  <a:p>
                    <a:pPr algn="ctr"/>
                    <a:r>
                      <a:rPr lang="en-US" sz="1200" dirty="0"/>
                      <a:t>for</a:t>
                    </a:r>
                    <a14:m>
                      <m:oMath xmlns:m="http://schemas.openxmlformats.org/officeDocument/2006/math">
                        <m:r>
                          <a:rPr lang="en-US" sz="1200" b="0" i="0" smtClean="0">
                            <a:latin typeface="Cambria Math"/>
                          </a:rPr>
                          <m:t> </m:t>
                        </m:r>
                        <m:sSub>
                          <m:sSubPr>
                            <m:ctrlPr>
                              <a:rPr lang="en-US" sz="1200" i="1">
                                <a:latin typeface="Cambria Math" panose="02040503050406030204" pitchFamily="18" charset="0"/>
                              </a:rPr>
                            </m:ctrlPr>
                          </m:sSubPr>
                          <m:e>
                            <m:r>
                              <m:rPr>
                                <m:sty m:val="p"/>
                              </m:rPr>
                              <a:rPr lang="en-US" sz="1200">
                                <a:latin typeface="Cambria Math"/>
                              </a:rPr>
                              <m:t>λ</m:t>
                            </m:r>
                          </m:e>
                          <m:sub>
                            <m:r>
                              <a:rPr lang="en-US" sz="1200">
                                <a:latin typeface="Cambria Math"/>
                              </a:rPr>
                              <m:t>1</m:t>
                            </m:r>
                          </m:sub>
                        </m:sSub>
                      </m:oMath>
                    </a14:m>
                    <a:endParaRPr lang="en-US" sz="1200" dirty="0"/>
                  </a:p>
                </p:txBody>
              </p:sp>
            </mc:Choice>
            <mc:Fallback xmlns="">
              <p:sp>
                <p:nvSpPr>
                  <p:cNvPr id="54" name="TextBox 53"/>
                  <p:cNvSpPr txBox="1">
                    <a:spLocks noRot="1" noChangeAspect="1" noMove="1" noResize="1" noEditPoints="1" noAdjustHandles="1" noChangeArrowheads="1" noChangeShapeType="1" noTextEdit="1"/>
                  </p:cNvSpPr>
                  <p:nvPr/>
                </p:nvSpPr>
                <p:spPr>
                  <a:xfrm>
                    <a:off x="2668997" y="1150298"/>
                    <a:ext cx="1367682" cy="830997"/>
                  </a:xfrm>
                  <a:prstGeom prst="rect">
                    <a:avLst/>
                  </a:prstGeom>
                  <a:blipFill rotWithShape="1">
                    <a:blip r:embed="rId2"/>
                    <a:stretch>
                      <a:fillRect b="-4348"/>
                    </a:stretch>
                  </a:blipFill>
                  <a:ln w="12700">
                    <a:solidFill>
                      <a:schemeClr val="accent6">
                        <a:lumMod val="75000"/>
                      </a:schemeClr>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p:cNvSpPr txBox="1"/>
                  <p:nvPr/>
                </p:nvSpPr>
                <p:spPr>
                  <a:xfrm>
                    <a:off x="1051834" y="5301529"/>
                    <a:ext cx="4040596" cy="963534"/>
                  </a:xfrm>
                  <a:prstGeom prst="rect">
                    <a:avLst/>
                  </a:prstGeom>
                  <a:noFill/>
                  <a:ln w="12700">
                    <a:solidFill>
                      <a:schemeClr val="tx2"/>
                    </a:solidFill>
                  </a:ln>
                </p:spPr>
                <p:txBody>
                  <a:bodyPr wrap="square" rtlCol="0">
                    <a:spAutoFit/>
                  </a:bodyPr>
                  <a:lstStyle/>
                  <a:p>
                    <a:r>
                      <a:rPr lang="en-US" sz="1400" dirty="0" smtClean="0"/>
                      <a:t>Using a growing window to calculate the MSE using the predicted and observed volatility from time 101 to time T</a:t>
                    </a:r>
                    <a:r>
                      <a:rPr lang="en-US" sz="1400" baseline="-25000" dirty="0" smtClean="0"/>
                      <a:t>1</a:t>
                    </a:r>
                    <a:r>
                      <a:rPr lang="en-US" sz="1400" dirty="0" smtClean="0"/>
                      <a:t> for </a:t>
                    </a:r>
                    <a14:m>
                      <m:oMath xmlns:m="http://schemas.openxmlformats.org/officeDocument/2006/math">
                        <m:sSub>
                          <m:sSubPr>
                            <m:ctrlPr>
                              <a:rPr lang="en-US" sz="1400" b="0" i="1" smtClean="0">
                                <a:latin typeface="Cambria Math" panose="02040503050406030204" pitchFamily="18" charset="0"/>
                              </a:rPr>
                            </m:ctrlPr>
                          </m:sSubPr>
                          <m:e>
                            <m:r>
                              <m:rPr>
                                <m:sty m:val="p"/>
                              </m:rPr>
                              <a:rPr lang="en-US" sz="1400">
                                <a:latin typeface="Cambria Math"/>
                              </a:rPr>
                              <m:t>λ</m:t>
                            </m:r>
                          </m:e>
                          <m:sub>
                            <m:r>
                              <a:rPr lang="en-US" sz="1400" b="0" i="0" smtClean="0">
                                <a:latin typeface="Cambria Math"/>
                              </a:rPr>
                              <m:t>1</m:t>
                            </m:r>
                          </m:sub>
                        </m:sSub>
                        <m:r>
                          <a:rPr lang="en-US" sz="1400" b="0" i="0" smtClean="0">
                            <a:latin typeface="Cambria Math"/>
                          </a:rPr>
                          <m:t>,</m:t>
                        </m:r>
                        <m:sSub>
                          <m:sSubPr>
                            <m:ctrlPr>
                              <a:rPr lang="en-US" sz="1400" i="1">
                                <a:latin typeface="Cambria Math" panose="02040503050406030204" pitchFamily="18" charset="0"/>
                              </a:rPr>
                            </m:ctrlPr>
                          </m:sSubPr>
                          <m:e>
                            <m:r>
                              <m:rPr>
                                <m:sty m:val="p"/>
                              </m:rPr>
                              <a:rPr lang="en-US" sz="1400">
                                <a:latin typeface="Cambria Math"/>
                              </a:rPr>
                              <m:t>λ</m:t>
                            </m:r>
                          </m:e>
                          <m:sub>
                            <m:r>
                              <a:rPr lang="en-US" sz="1400" b="0" i="0" smtClean="0">
                                <a:latin typeface="Cambria Math"/>
                              </a:rPr>
                              <m:t>2, </m:t>
                            </m:r>
                          </m:sub>
                        </m:sSub>
                        <m:r>
                          <a:rPr lang="en-US" sz="1400" b="0" i="1" smtClean="0">
                            <a:latin typeface="Cambria Math"/>
                          </a:rPr>
                          <m:t>…,</m:t>
                        </m:r>
                        <m:sSub>
                          <m:sSubPr>
                            <m:ctrlPr>
                              <a:rPr lang="en-US" sz="1400" i="1">
                                <a:latin typeface="Cambria Math" panose="02040503050406030204" pitchFamily="18" charset="0"/>
                              </a:rPr>
                            </m:ctrlPr>
                          </m:sSubPr>
                          <m:e>
                            <m:r>
                              <m:rPr>
                                <m:sty m:val="p"/>
                              </m:rPr>
                              <a:rPr lang="en-US" sz="1400">
                                <a:latin typeface="Cambria Math"/>
                              </a:rPr>
                              <m:t>λ</m:t>
                            </m:r>
                          </m:e>
                          <m:sub>
                            <m:r>
                              <m:rPr>
                                <m:sty m:val="p"/>
                              </m:rPr>
                              <a:rPr lang="en-US" sz="1400" b="0" i="0" smtClean="0">
                                <a:latin typeface="Cambria Math"/>
                              </a:rPr>
                              <m:t>n</m:t>
                            </m:r>
                          </m:sub>
                        </m:sSub>
                      </m:oMath>
                    </a14:m>
                    <a:endParaRPr lang="en-US" sz="1400" dirty="0" smtClean="0"/>
                  </a:p>
                  <a:p>
                    <a:r>
                      <a:rPr lang="en-US" sz="1400" dirty="0" smtClean="0">
                        <a:sym typeface="Wingdings" pitchFamily="2" charset="2"/>
                      </a:rPr>
                      <a:t> </a:t>
                    </a:r>
                    <a:r>
                      <a:rPr lang="en-US" sz="1400" dirty="0" smtClean="0"/>
                      <a:t>Pick the optimal </a:t>
                    </a:r>
                    <a14:m>
                      <m:oMath xmlns:m="http://schemas.openxmlformats.org/officeDocument/2006/math">
                        <m:r>
                          <m:rPr>
                            <m:sty m:val="p"/>
                          </m:rPr>
                          <a:rPr lang="en-US" sz="1400">
                            <a:latin typeface="Cambria Math"/>
                          </a:rPr>
                          <m:t>λ</m:t>
                        </m:r>
                      </m:oMath>
                    </a14:m>
                    <a:r>
                      <a:rPr lang="en-US" sz="1400" dirty="0" smtClean="0"/>
                      <a:t>* that gives the minimum MSE</a:t>
                    </a:r>
                    <a:endParaRPr lang="en-US" sz="1400" dirty="0"/>
                  </a:p>
                </p:txBody>
              </p:sp>
            </mc:Choice>
            <mc:Fallback xmlns="">
              <p:sp>
                <p:nvSpPr>
                  <p:cNvPr id="56" name="TextBox 55"/>
                  <p:cNvSpPr txBox="1">
                    <a:spLocks noRot="1" noChangeAspect="1" noMove="1" noResize="1" noEditPoints="1" noAdjustHandles="1" noChangeArrowheads="1" noChangeShapeType="1" noTextEdit="1"/>
                  </p:cNvSpPr>
                  <p:nvPr/>
                </p:nvSpPr>
                <p:spPr>
                  <a:xfrm>
                    <a:off x="1051834" y="5301529"/>
                    <a:ext cx="4040596" cy="963534"/>
                  </a:xfrm>
                  <a:prstGeom prst="rect">
                    <a:avLst/>
                  </a:prstGeom>
                  <a:blipFill rotWithShape="1">
                    <a:blip r:embed="rId3"/>
                    <a:stretch>
                      <a:fillRect l="-150" b="-5000"/>
                    </a:stretch>
                  </a:blipFill>
                  <a:ln w="12700">
                    <a:solidFill>
                      <a:schemeClr val="tx2"/>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p:cNvSpPr txBox="1"/>
                  <p:nvPr/>
                </p:nvSpPr>
                <p:spPr>
                  <a:xfrm>
                    <a:off x="5696815" y="5410200"/>
                    <a:ext cx="2001382" cy="307777"/>
                  </a:xfrm>
                  <a:prstGeom prst="rect">
                    <a:avLst/>
                  </a:prstGeom>
                  <a:noFill/>
                  <a:ln w="12700">
                    <a:solidFill>
                      <a:schemeClr val="tx2"/>
                    </a:solidFill>
                  </a:ln>
                </p:spPr>
                <p:txBody>
                  <a:bodyPr wrap="none" rtlCol="0">
                    <a:spAutoFit/>
                  </a:bodyPr>
                  <a:lstStyle/>
                  <a:p>
                    <a:r>
                      <a:rPr lang="en-US" sz="1400" dirty="0"/>
                      <a:t>Test using the optimal </a:t>
                    </a:r>
                    <a14:m>
                      <m:oMath xmlns:m="http://schemas.openxmlformats.org/officeDocument/2006/math">
                        <m:r>
                          <m:rPr>
                            <m:sty m:val="p"/>
                          </m:rPr>
                          <a:rPr lang="en-US" sz="1400">
                            <a:latin typeface="Cambria Math"/>
                          </a:rPr>
                          <m:t>λ</m:t>
                        </m:r>
                      </m:oMath>
                    </a14:m>
                    <a:r>
                      <a:rPr lang="en-US" sz="1400" dirty="0"/>
                      <a:t>*</a:t>
                    </a:r>
                  </a:p>
                </p:txBody>
              </p:sp>
            </mc:Choice>
            <mc:Fallback xmlns="">
              <p:sp>
                <p:nvSpPr>
                  <p:cNvPr id="57" name="TextBox 56"/>
                  <p:cNvSpPr txBox="1">
                    <a:spLocks noRot="1" noChangeAspect="1" noMove="1" noResize="1" noEditPoints="1" noAdjustHandles="1" noChangeArrowheads="1" noChangeShapeType="1" noTextEdit="1"/>
                  </p:cNvSpPr>
                  <p:nvPr/>
                </p:nvSpPr>
                <p:spPr>
                  <a:xfrm>
                    <a:off x="5696815" y="5410200"/>
                    <a:ext cx="2001382" cy="307777"/>
                  </a:xfrm>
                  <a:prstGeom prst="rect">
                    <a:avLst/>
                  </a:prstGeom>
                  <a:blipFill rotWithShape="1">
                    <a:blip r:embed="rId4"/>
                    <a:stretch>
                      <a:fillRect l="-302" b="-15094"/>
                    </a:stretch>
                  </a:blipFill>
                  <a:ln w="12700">
                    <a:solidFill>
                      <a:schemeClr val="tx2"/>
                    </a:solidFill>
                  </a:ln>
                </p:spPr>
                <p:txBody>
                  <a:bodyPr/>
                  <a:lstStyle/>
                  <a:p>
                    <a:r>
                      <a:rPr lang="en-US">
                        <a:noFill/>
                      </a:rPr>
                      <a:t> </a:t>
                    </a:r>
                  </a:p>
                </p:txBody>
              </p:sp>
            </mc:Fallback>
          </mc:AlternateContent>
          <p:sp>
            <p:nvSpPr>
              <p:cNvPr id="58" name="左大括号 57"/>
              <p:cNvSpPr/>
              <p:nvPr/>
            </p:nvSpPr>
            <p:spPr>
              <a:xfrm rot="5400000">
                <a:off x="1707287" y="2535171"/>
                <a:ext cx="91440" cy="1524814"/>
              </a:xfrm>
              <a:prstGeom prst="leftBrace">
                <a:avLst>
                  <a:gd name="adj1" fmla="val 64063"/>
                  <a:gd name="adj2" fmla="val 51953"/>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9" name="TextBox 58"/>
              <p:cNvSpPr txBox="1"/>
              <p:nvPr/>
            </p:nvSpPr>
            <p:spPr>
              <a:xfrm>
                <a:off x="838200" y="3999623"/>
                <a:ext cx="1939097" cy="307777"/>
              </a:xfrm>
              <a:prstGeom prst="rect">
                <a:avLst/>
              </a:prstGeom>
              <a:noFill/>
              <a:ln w="12700">
                <a:solidFill>
                  <a:schemeClr val="tx2"/>
                </a:solidFill>
              </a:ln>
            </p:spPr>
            <p:txBody>
              <a:bodyPr wrap="square" rtlCol="0">
                <a:spAutoFit/>
              </a:bodyPr>
              <a:lstStyle/>
              <a:p>
                <a:pPr algn="ctr"/>
                <a:r>
                  <a:rPr lang="en-US" sz="1400" dirty="0" smtClean="0"/>
                  <a:t>Skip the first 100 data</a:t>
                </a:r>
                <a:endParaRPr lang="en-US" sz="1400" dirty="0"/>
              </a:p>
            </p:txBody>
          </p:sp>
          <p:sp>
            <p:nvSpPr>
              <p:cNvPr id="60" name="左大括号 59"/>
              <p:cNvSpPr/>
              <p:nvPr/>
            </p:nvSpPr>
            <p:spPr>
              <a:xfrm rot="-5400000">
                <a:off x="1695857" y="3104744"/>
                <a:ext cx="114301" cy="1524813"/>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1" name="TextBox 60"/>
                  <p:cNvSpPr txBox="1"/>
                  <p:nvPr/>
                </p:nvSpPr>
                <p:spPr>
                  <a:xfrm>
                    <a:off x="904977" y="1143708"/>
                    <a:ext cx="1422248" cy="830997"/>
                  </a:xfrm>
                  <a:prstGeom prst="rect">
                    <a:avLst/>
                  </a:prstGeom>
                  <a:noFill/>
                  <a:ln w="12700">
                    <a:solidFill>
                      <a:schemeClr val="accent6">
                        <a:lumMod val="75000"/>
                      </a:schemeClr>
                    </a:solidFill>
                  </a:ln>
                </p:spPr>
                <p:txBody>
                  <a:bodyPr wrap="none" rtlCol="0">
                    <a:spAutoFit/>
                  </a:bodyPr>
                  <a:lstStyle/>
                  <a:p>
                    <a:pPr algn="ctr"/>
                    <a:r>
                      <a:rPr lang="en-US" sz="1200" dirty="0" smtClean="0"/>
                      <a:t>Data used to fit the </a:t>
                    </a:r>
                  </a:p>
                  <a:p>
                    <a:pPr algn="ctr"/>
                    <a:r>
                      <a:rPr lang="en-US" sz="1200" dirty="0" smtClean="0"/>
                      <a:t>first model in the </a:t>
                    </a:r>
                  </a:p>
                  <a:p>
                    <a:pPr algn="ctr"/>
                    <a:r>
                      <a:rPr lang="en-US" sz="1200" dirty="0" smtClean="0"/>
                      <a:t>training sample </a:t>
                    </a:r>
                  </a:p>
                  <a:p>
                    <a:pPr algn="ctr"/>
                    <a:r>
                      <a:rPr lang="en-US" sz="1200" dirty="0" smtClean="0"/>
                      <a:t>for a particular </a:t>
                    </a:r>
                    <a14:m>
                      <m:oMath xmlns:m="http://schemas.openxmlformats.org/officeDocument/2006/math">
                        <m:sSub>
                          <m:sSubPr>
                            <m:ctrlPr>
                              <a:rPr lang="en-US" sz="1200" b="0" i="1" smtClean="0">
                                <a:latin typeface="Cambria Math" panose="02040503050406030204" pitchFamily="18" charset="0"/>
                              </a:rPr>
                            </m:ctrlPr>
                          </m:sSubPr>
                          <m:e>
                            <m:r>
                              <m:rPr>
                                <m:sty m:val="p"/>
                              </m:rPr>
                              <a:rPr lang="en-US" sz="1200">
                                <a:latin typeface="Cambria Math"/>
                              </a:rPr>
                              <m:t>λ</m:t>
                            </m:r>
                          </m:e>
                          <m:sub>
                            <m:r>
                              <a:rPr lang="en-US" sz="1200" b="0" i="0" smtClean="0">
                                <a:latin typeface="Cambria Math"/>
                              </a:rPr>
                              <m:t>1</m:t>
                            </m:r>
                          </m:sub>
                        </m:sSub>
                      </m:oMath>
                    </a14:m>
                    <a:endParaRPr lang="en-US" sz="1200" dirty="0" smtClean="0"/>
                  </a:p>
                </p:txBody>
              </p:sp>
            </mc:Choice>
            <mc:Fallback xmlns="">
              <p:sp>
                <p:nvSpPr>
                  <p:cNvPr id="61" name="TextBox 60"/>
                  <p:cNvSpPr txBox="1">
                    <a:spLocks noRot="1" noChangeAspect="1" noMove="1" noResize="1" noEditPoints="1" noAdjustHandles="1" noChangeArrowheads="1" noChangeShapeType="1" noTextEdit="1"/>
                  </p:cNvSpPr>
                  <p:nvPr/>
                </p:nvSpPr>
                <p:spPr>
                  <a:xfrm>
                    <a:off x="904977" y="1143708"/>
                    <a:ext cx="1422248" cy="830997"/>
                  </a:xfrm>
                  <a:prstGeom prst="rect">
                    <a:avLst/>
                  </a:prstGeom>
                  <a:blipFill rotWithShape="1">
                    <a:blip r:embed="rId5"/>
                    <a:stretch>
                      <a:fillRect b="-4348"/>
                    </a:stretch>
                  </a:blipFill>
                  <a:ln w="12700">
                    <a:solidFill>
                      <a:schemeClr val="accent6">
                        <a:lumMod val="75000"/>
                      </a:schemeClr>
                    </a:solidFill>
                  </a:ln>
                </p:spPr>
                <p:txBody>
                  <a:bodyPr/>
                  <a:lstStyle/>
                  <a:p>
                    <a:r>
                      <a:rPr lang="en-US">
                        <a:noFill/>
                      </a:rPr>
                      <a:t> </a:t>
                    </a:r>
                  </a:p>
                </p:txBody>
              </p:sp>
            </mc:Fallback>
          </mc:AlternateContent>
          <p:cxnSp>
            <p:nvCxnSpPr>
              <p:cNvPr id="62" name="直接箭头连接符 61"/>
              <p:cNvCxnSpPr>
                <a:stCxn id="61" idx="2"/>
                <a:endCxn id="58" idx="1"/>
              </p:cNvCxnSpPr>
              <p:nvPr/>
            </p:nvCxnSpPr>
            <p:spPr>
              <a:xfrm>
                <a:off x="1616101" y="1974705"/>
                <a:ext cx="107126" cy="1277153"/>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63" name="左大括号 62"/>
              <p:cNvSpPr/>
              <p:nvPr/>
            </p:nvSpPr>
            <p:spPr>
              <a:xfrm rot="5400000">
                <a:off x="3002280" y="1331619"/>
                <a:ext cx="91440" cy="4114799"/>
              </a:xfrm>
              <a:prstGeom prst="leftBrace">
                <a:avLst>
                  <a:gd name="adj1" fmla="val 64063"/>
                  <a:gd name="adj2" fmla="val 39355"/>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4" name="TextBox 63"/>
                  <p:cNvSpPr txBox="1"/>
                  <p:nvPr/>
                </p:nvSpPr>
                <p:spPr>
                  <a:xfrm>
                    <a:off x="4369287" y="1133498"/>
                    <a:ext cx="1422248" cy="861774"/>
                  </a:xfrm>
                  <a:prstGeom prst="rect">
                    <a:avLst/>
                  </a:prstGeom>
                  <a:noFill/>
                  <a:ln w="12700">
                    <a:solidFill>
                      <a:srgbClr val="00B050"/>
                    </a:solidFill>
                  </a:ln>
                </p:spPr>
                <p:txBody>
                  <a:bodyPr wrap="none" rtlCol="0">
                    <a:spAutoFit/>
                  </a:bodyPr>
                  <a:lstStyle/>
                  <a:p>
                    <a:pPr algn="ctr"/>
                    <a:r>
                      <a:rPr lang="en-US" sz="1200" dirty="0" smtClean="0"/>
                      <a:t>Data used to fit the </a:t>
                    </a:r>
                  </a:p>
                  <a:p>
                    <a:pPr algn="ctr"/>
                    <a:r>
                      <a:rPr lang="en-US" sz="1200" dirty="0" smtClean="0"/>
                      <a:t>first model in the </a:t>
                    </a:r>
                  </a:p>
                  <a:p>
                    <a:pPr algn="ctr"/>
                    <a:r>
                      <a:rPr lang="en-US" sz="1200" dirty="0" smtClean="0"/>
                      <a:t>test sample</a:t>
                    </a:r>
                  </a:p>
                  <a:p>
                    <a:pPr algn="ctr"/>
                    <a:r>
                      <a:rPr lang="en-US" sz="1200" dirty="0" smtClean="0"/>
                      <a:t>using </a:t>
                    </a:r>
                    <a14:m>
                      <m:oMath xmlns:m="http://schemas.openxmlformats.org/officeDocument/2006/math">
                        <m:r>
                          <m:rPr>
                            <m:sty m:val="p"/>
                          </m:rPr>
                          <a:rPr lang="en-US" sz="1200">
                            <a:latin typeface="Cambria Math"/>
                          </a:rPr>
                          <m:t>λ</m:t>
                        </m:r>
                      </m:oMath>
                    </a14:m>
                    <a:r>
                      <a:rPr lang="en-US" sz="1200" dirty="0"/>
                      <a:t>*</a:t>
                    </a:r>
                  </a:p>
                </p:txBody>
              </p:sp>
            </mc:Choice>
            <mc:Fallback xmlns="">
              <p:sp>
                <p:nvSpPr>
                  <p:cNvPr id="64" name="TextBox 63"/>
                  <p:cNvSpPr txBox="1">
                    <a:spLocks noRot="1" noChangeAspect="1" noMove="1" noResize="1" noEditPoints="1" noAdjustHandles="1" noChangeArrowheads="1" noChangeShapeType="1" noTextEdit="1"/>
                  </p:cNvSpPr>
                  <p:nvPr/>
                </p:nvSpPr>
                <p:spPr>
                  <a:xfrm>
                    <a:off x="4369287" y="1133498"/>
                    <a:ext cx="1422248" cy="861774"/>
                  </a:xfrm>
                  <a:prstGeom prst="rect">
                    <a:avLst/>
                  </a:prstGeom>
                  <a:blipFill rotWithShape="1">
                    <a:blip r:embed="rId6"/>
                    <a:stretch>
                      <a:fillRect b="-699"/>
                    </a:stretch>
                  </a:blipFill>
                  <a:ln w="12700">
                    <a:solidFill>
                      <a:srgbClr val="00B050"/>
                    </a:solidFill>
                  </a:ln>
                </p:spPr>
                <p:txBody>
                  <a:bodyPr/>
                  <a:lstStyle/>
                  <a:p>
                    <a:r>
                      <a:rPr lang="en-US">
                        <a:noFill/>
                      </a:rPr>
                      <a:t> </a:t>
                    </a:r>
                  </a:p>
                </p:txBody>
              </p:sp>
            </mc:Fallback>
          </mc:AlternateContent>
          <p:sp>
            <p:nvSpPr>
              <p:cNvPr id="65" name="TextBox 64"/>
              <p:cNvSpPr txBox="1"/>
              <p:nvPr/>
            </p:nvSpPr>
            <p:spPr>
              <a:xfrm>
                <a:off x="4922419" y="3581400"/>
                <a:ext cx="335381" cy="276999"/>
              </a:xfrm>
              <a:prstGeom prst="rect">
                <a:avLst/>
              </a:prstGeom>
              <a:noFill/>
            </p:spPr>
            <p:txBody>
              <a:bodyPr wrap="none" rtlCol="0">
                <a:spAutoFit/>
              </a:bodyPr>
              <a:lstStyle/>
              <a:p>
                <a:r>
                  <a:rPr lang="en-US" sz="1200" dirty="0" smtClean="0"/>
                  <a:t>T</a:t>
                </a:r>
                <a:r>
                  <a:rPr lang="en-US" sz="700" dirty="0" smtClean="0"/>
                  <a:t>1</a:t>
                </a:r>
              </a:p>
            </p:txBody>
          </p:sp>
          <p:sp>
            <p:nvSpPr>
              <p:cNvPr id="66" name="TextBox 65"/>
              <p:cNvSpPr txBox="1"/>
              <p:nvPr/>
            </p:nvSpPr>
            <p:spPr>
              <a:xfrm>
                <a:off x="7924708" y="3581400"/>
                <a:ext cx="304892" cy="276999"/>
              </a:xfrm>
              <a:prstGeom prst="rect">
                <a:avLst/>
              </a:prstGeom>
              <a:noFill/>
            </p:spPr>
            <p:txBody>
              <a:bodyPr wrap="none" rtlCol="0">
                <a:spAutoFit/>
              </a:bodyPr>
              <a:lstStyle/>
              <a:p>
                <a:r>
                  <a:rPr lang="en-US" sz="1200" dirty="0" smtClean="0"/>
                  <a:t>T</a:t>
                </a:r>
                <a:r>
                  <a:rPr lang="en-US" sz="700" dirty="0"/>
                  <a:t>2</a:t>
                </a:r>
                <a:endParaRPr lang="en-US" sz="700" dirty="0" smtClean="0"/>
              </a:p>
            </p:txBody>
          </p:sp>
          <p:cxnSp>
            <p:nvCxnSpPr>
              <p:cNvPr id="67" name="直接连接符 66"/>
              <p:cNvCxnSpPr/>
              <p:nvPr/>
            </p:nvCxnSpPr>
            <p:spPr>
              <a:xfrm>
                <a:off x="8048400" y="3398520"/>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直接箭头连接符 67"/>
              <p:cNvCxnSpPr>
                <a:stCxn id="64" idx="2"/>
              </p:cNvCxnSpPr>
              <p:nvPr/>
            </p:nvCxnSpPr>
            <p:spPr>
              <a:xfrm flipH="1">
                <a:off x="3612113" y="1995272"/>
                <a:ext cx="1468298" cy="1302306"/>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a:stCxn id="70" idx="2"/>
              </p:cNvCxnSpPr>
              <p:nvPr/>
            </p:nvCxnSpPr>
            <p:spPr>
              <a:xfrm flipH="1">
                <a:off x="5286515" y="2012072"/>
                <a:ext cx="1577704" cy="1376946"/>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TextBox 69"/>
                  <p:cNvSpPr txBox="1"/>
                  <p:nvPr/>
                </p:nvSpPr>
                <p:spPr>
                  <a:xfrm>
                    <a:off x="6180378" y="1150298"/>
                    <a:ext cx="1367682" cy="861774"/>
                  </a:xfrm>
                  <a:prstGeom prst="rect">
                    <a:avLst/>
                  </a:prstGeom>
                  <a:noFill/>
                  <a:ln w="12700">
                    <a:solidFill>
                      <a:srgbClr val="00B050"/>
                    </a:solidFill>
                  </a:ln>
                </p:spPr>
                <p:txBody>
                  <a:bodyPr wrap="none" rtlCol="0">
                    <a:spAutoFit/>
                  </a:bodyPr>
                  <a:lstStyle/>
                  <a:p>
                    <a:pPr algn="ctr"/>
                    <a:r>
                      <a:rPr lang="en-US" sz="1200" dirty="0" smtClean="0"/>
                      <a:t>The first prediction</a:t>
                    </a:r>
                  </a:p>
                  <a:p>
                    <a:pPr algn="ctr"/>
                    <a:r>
                      <a:rPr lang="en-US" sz="1200" dirty="0" smtClean="0"/>
                      <a:t> made in the </a:t>
                    </a:r>
                  </a:p>
                  <a:p>
                    <a:pPr algn="ctr"/>
                    <a:r>
                      <a:rPr lang="en-US" sz="1200" dirty="0" smtClean="0"/>
                      <a:t>test sample</a:t>
                    </a:r>
                  </a:p>
                  <a:p>
                    <a:pPr algn="ctr"/>
                    <a:r>
                      <a:rPr lang="en-US" sz="1200" dirty="0"/>
                      <a:t>using </a:t>
                    </a:r>
                    <a14:m>
                      <m:oMath xmlns:m="http://schemas.openxmlformats.org/officeDocument/2006/math">
                        <m:r>
                          <m:rPr>
                            <m:sty m:val="p"/>
                          </m:rPr>
                          <a:rPr lang="en-US" sz="1200">
                            <a:latin typeface="Cambria Math"/>
                          </a:rPr>
                          <m:t>λ</m:t>
                        </m:r>
                      </m:oMath>
                    </a14:m>
                    <a:r>
                      <a:rPr lang="en-US" sz="1200" dirty="0"/>
                      <a:t>*</a:t>
                    </a:r>
                    <a:endParaRPr lang="en-US" sz="1200" dirty="0" smtClean="0"/>
                  </a:p>
                </p:txBody>
              </p:sp>
            </mc:Choice>
            <mc:Fallback xmlns="">
              <p:sp>
                <p:nvSpPr>
                  <p:cNvPr id="70" name="TextBox 69"/>
                  <p:cNvSpPr txBox="1">
                    <a:spLocks noRot="1" noChangeAspect="1" noMove="1" noResize="1" noEditPoints="1" noAdjustHandles="1" noChangeArrowheads="1" noChangeShapeType="1" noTextEdit="1"/>
                  </p:cNvSpPr>
                  <p:nvPr/>
                </p:nvSpPr>
                <p:spPr>
                  <a:xfrm>
                    <a:off x="6180378" y="1150298"/>
                    <a:ext cx="1367682" cy="861774"/>
                  </a:xfrm>
                  <a:prstGeom prst="rect">
                    <a:avLst/>
                  </a:prstGeom>
                  <a:blipFill rotWithShape="1">
                    <a:blip r:embed="rId7"/>
                    <a:stretch>
                      <a:fillRect b="-699"/>
                    </a:stretch>
                  </a:blipFill>
                  <a:ln w="12700">
                    <a:solidFill>
                      <a:srgbClr val="00B050"/>
                    </a:solidFill>
                  </a:ln>
                </p:spPr>
                <p:txBody>
                  <a:bodyPr/>
                  <a:lstStyle/>
                  <a:p>
                    <a:r>
                      <a:rPr lang="en-US">
                        <a:noFill/>
                      </a:rPr>
                      <a:t> </a:t>
                    </a:r>
                  </a:p>
                </p:txBody>
              </p:sp>
            </mc:Fallback>
          </mc:AlternateContent>
          <p:sp>
            <p:nvSpPr>
              <p:cNvPr id="72" name="TextBox 71"/>
              <p:cNvSpPr txBox="1"/>
              <p:nvPr/>
            </p:nvSpPr>
            <p:spPr>
              <a:xfrm>
                <a:off x="5074819" y="35814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p:sp>
            <p:nvSpPr>
              <p:cNvPr id="79" name="TextBox 78"/>
              <p:cNvSpPr txBox="1"/>
              <p:nvPr/>
            </p:nvSpPr>
            <p:spPr>
              <a:xfrm>
                <a:off x="3901499" y="3849985"/>
                <a:ext cx="2804101" cy="461665"/>
              </a:xfrm>
              <a:prstGeom prst="rect">
                <a:avLst/>
              </a:prstGeom>
              <a:noFill/>
              <a:ln w="12700">
                <a:solidFill>
                  <a:schemeClr val="tx2"/>
                </a:solidFill>
              </a:ln>
            </p:spPr>
            <p:txBody>
              <a:bodyPr wrap="none" rtlCol="0">
                <a:spAutoFit/>
              </a:bodyPr>
              <a:lstStyle/>
              <a:p>
                <a:r>
                  <a:rPr lang="en-US" sz="1200" dirty="0" smtClean="0"/>
                  <a:t>T</a:t>
                </a:r>
                <a:r>
                  <a:rPr lang="en-US" sz="1200" baseline="-25000" dirty="0" smtClean="0"/>
                  <a:t>1</a:t>
                </a:r>
                <a:r>
                  <a:rPr lang="en-US" sz="1200" dirty="0" smtClean="0"/>
                  <a:t> is the last datum in the training sample</a:t>
                </a:r>
              </a:p>
              <a:p>
                <a:r>
                  <a:rPr lang="en-US" sz="1200" dirty="0" smtClean="0"/>
                  <a:t>T</a:t>
                </a:r>
                <a:r>
                  <a:rPr lang="en-US" sz="1200" baseline="-25000" dirty="0" smtClean="0"/>
                  <a:t>1</a:t>
                </a:r>
                <a:r>
                  <a:rPr lang="en-US" sz="1200" dirty="0" smtClean="0"/>
                  <a:t>+1 is the first datum in the test sample</a:t>
                </a:r>
              </a:p>
            </p:txBody>
          </p:sp>
        </p:grpSp>
        <p:sp>
          <p:nvSpPr>
            <p:cNvPr id="80" name="左大括号 79"/>
            <p:cNvSpPr/>
            <p:nvPr/>
          </p:nvSpPr>
          <p:spPr>
            <a:xfrm rot="-16200000">
              <a:off x="1843994" y="1737407"/>
              <a:ext cx="91440" cy="1798226"/>
            </a:xfrm>
            <a:prstGeom prst="leftBrace">
              <a:avLst>
                <a:gd name="adj1" fmla="val 64063"/>
                <a:gd name="adj2" fmla="val 49991"/>
              </a:avLst>
            </a:prstGeom>
            <a:ln w="12700">
              <a:solidFill>
                <a:srgbClr val="A4048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1" name="TextBox 80"/>
            <p:cNvSpPr txBox="1"/>
            <p:nvPr/>
          </p:nvSpPr>
          <p:spPr>
            <a:xfrm>
              <a:off x="2821026" y="3130737"/>
              <a:ext cx="420308" cy="276999"/>
            </a:xfrm>
            <a:prstGeom prst="rect">
              <a:avLst/>
            </a:prstGeom>
            <a:noFill/>
          </p:spPr>
          <p:txBody>
            <a:bodyPr wrap="none" rtlCol="0">
              <a:spAutoFit/>
            </a:bodyPr>
            <a:lstStyle/>
            <a:p>
              <a:r>
                <a:rPr lang="en-US" sz="1200" dirty="0" smtClean="0"/>
                <a:t>102</a:t>
              </a:r>
              <a:endParaRPr lang="en-US" sz="1200" dirty="0"/>
            </a:p>
          </p:txBody>
        </p:sp>
        <p:cxnSp>
          <p:nvCxnSpPr>
            <p:cNvPr id="82" name="直接连接符 81"/>
            <p:cNvCxnSpPr/>
            <p:nvPr/>
          </p:nvCxnSpPr>
          <p:spPr>
            <a:xfrm>
              <a:off x="3023045" y="3029795"/>
              <a:ext cx="0" cy="91440"/>
            </a:xfrm>
            <a:prstGeom prst="line">
              <a:avLst/>
            </a:prstGeom>
            <a:ln w="1270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3" name="TextBox 82"/>
                <p:cNvSpPr txBox="1"/>
                <p:nvPr/>
              </p:nvSpPr>
              <p:spPr>
                <a:xfrm>
                  <a:off x="228600" y="1683603"/>
                  <a:ext cx="1514760" cy="830997"/>
                </a:xfrm>
                <a:prstGeom prst="rect">
                  <a:avLst/>
                </a:prstGeom>
                <a:noFill/>
                <a:ln w="12700">
                  <a:solidFill>
                    <a:srgbClr val="A30563"/>
                  </a:solidFill>
                </a:ln>
              </p:spPr>
              <p:txBody>
                <a:bodyPr wrap="square" rtlCol="0">
                  <a:spAutoFit/>
                </a:bodyPr>
                <a:lstStyle/>
                <a:p>
                  <a:pPr algn="ctr"/>
                  <a:r>
                    <a:rPr lang="en-US" sz="1200" dirty="0" smtClean="0"/>
                    <a:t>Data used to fit the </a:t>
                  </a:r>
                </a:p>
                <a:p>
                  <a:pPr algn="ctr"/>
                  <a:r>
                    <a:rPr lang="en-US" sz="1200" dirty="0"/>
                    <a:t>first model in the </a:t>
                  </a:r>
                </a:p>
                <a:p>
                  <a:pPr algn="ctr"/>
                  <a:r>
                    <a:rPr lang="en-US" sz="1200" dirty="0"/>
                    <a:t>training sample </a:t>
                  </a:r>
                </a:p>
                <a:p>
                  <a:pPr algn="ctr"/>
                  <a:r>
                    <a:rPr lang="en-US" sz="1200" dirty="0"/>
                    <a:t>for a particular </a:t>
                  </a:r>
                  <a14:m>
                    <m:oMath xmlns:m="http://schemas.openxmlformats.org/officeDocument/2006/math">
                      <m:sSub>
                        <m:sSubPr>
                          <m:ctrlPr>
                            <a:rPr lang="en-US" sz="1200" i="1" smtClean="0">
                              <a:latin typeface="Cambria Math" panose="02040503050406030204" pitchFamily="18" charset="0"/>
                            </a:rPr>
                          </m:ctrlPr>
                        </m:sSubPr>
                        <m:e>
                          <m:r>
                            <m:rPr>
                              <m:sty m:val="p"/>
                            </m:rPr>
                            <a:rPr lang="en-US" sz="1200">
                              <a:latin typeface="Cambria Math"/>
                            </a:rPr>
                            <m:t>λ</m:t>
                          </m:r>
                        </m:e>
                        <m:sub>
                          <m:r>
                            <a:rPr lang="en-US" sz="1200" b="0" i="0" smtClean="0">
                              <a:latin typeface="Cambria Math"/>
                            </a:rPr>
                            <m:t>2</m:t>
                          </m:r>
                        </m:sub>
                      </m:sSub>
                    </m:oMath>
                  </a14:m>
                  <a:endParaRPr lang="en-US" sz="1200" dirty="0"/>
                </a:p>
              </p:txBody>
            </p:sp>
          </mc:Choice>
          <mc:Fallback xmlns="">
            <p:sp>
              <p:nvSpPr>
                <p:cNvPr id="83" name="TextBox 82"/>
                <p:cNvSpPr txBox="1">
                  <a:spLocks noRot="1" noChangeAspect="1" noMove="1" noResize="1" noEditPoints="1" noAdjustHandles="1" noChangeArrowheads="1" noChangeShapeType="1" noTextEdit="1"/>
                </p:cNvSpPr>
                <p:nvPr/>
              </p:nvSpPr>
              <p:spPr>
                <a:xfrm>
                  <a:off x="228600" y="1683603"/>
                  <a:ext cx="1514760" cy="830997"/>
                </a:xfrm>
                <a:prstGeom prst="rect">
                  <a:avLst/>
                </a:prstGeom>
                <a:blipFill rotWithShape="1">
                  <a:blip r:embed="rId8"/>
                  <a:stretch>
                    <a:fillRect b="-4348"/>
                  </a:stretch>
                </a:blipFill>
                <a:ln w="12700">
                  <a:solidFill>
                    <a:srgbClr val="A30563"/>
                  </a:solidFill>
                </a:ln>
              </p:spPr>
              <p:txBody>
                <a:bodyPr/>
                <a:lstStyle/>
                <a:p>
                  <a:r>
                    <a:rPr lang="en-US">
                      <a:noFill/>
                    </a:rPr>
                    <a:t> </a:t>
                  </a:r>
                </a:p>
              </p:txBody>
            </p:sp>
          </mc:Fallback>
        </mc:AlternateContent>
        <p:cxnSp>
          <p:nvCxnSpPr>
            <p:cNvPr id="11" name="直接箭头连接符 10"/>
            <p:cNvCxnSpPr>
              <a:stCxn id="83" idx="3"/>
              <a:endCxn id="80" idx="1"/>
            </p:cNvCxnSpPr>
            <p:nvPr/>
          </p:nvCxnSpPr>
          <p:spPr>
            <a:xfrm>
              <a:off x="1743360" y="2099102"/>
              <a:ext cx="146516" cy="491698"/>
            </a:xfrm>
            <a:prstGeom prst="straightConnector1">
              <a:avLst/>
            </a:prstGeom>
            <a:ln>
              <a:solidFill>
                <a:srgbClr val="A40482"/>
              </a:solidFill>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6" name="TextBox 85"/>
                <p:cNvSpPr txBox="1"/>
                <p:nvPr/>
              </p:nvSpPr>
              <p:spPr>
                <a:xfrm>
                  <a:off x="2209800" y="1715869"/>
                  <a:ext cx="1768935" cy="646331"/>
                </a:xfrm>
                <a:prstGeom prst="rect">
                  <a:avLst/>
                </a:prstGeom>
                <a:noFill/>
                <a:ln w="12700">
                  <a:solidFill>
                    <a:srgbClr val="A30563"/>
                  </a:solidFill>
                </a:ln>
              </p:spPr>
              <p:txBody>
                <a:bodyPr wrap="square" rtlCol="0">
                  <a:spAutoFit/>
                </a:bodyPr>
                <a:lstStyle/>
                <a:p>
                  <a:pPr algn="ctr"/>
                  <a:r>
                    <a:rPr lang="en-US" sz="1200" dirty="0" smtClean="0"/>
                    <a:t>The second prediction</a:t>
                  </a:r>
                </a:p>
                <a:p>
                  <a:pPr algn="ctr"/>
                  <a:r>
                    <a:rPr lang="en-US" sz="1200" dirty="0"/>
                    <a:t> made in the </a:t>
                  </a:r>
                </a:p>
                <a:p>
                  <a:pPr algn="ctr"/>
                  <a:r>
                    <a:rPr lang="en-US" sz="1200" dirty="0"/>
                    <a:t>training sample</a:t>
                  </a:r>
                  <a:r>
                    <a:rPr lang="en-US" sz="1200" dirty="0" smtClean="0"/>
                    <a:t> </a:t>
                  </a:r>
                  <a:r>
                    <a:rPr lang="en-US" sz="1200" dirty="0"/>
                    <a:t>for</a:t>
                  </a:r>
                  <a14:m>
                    <m:oMath xmlns:m="http://schemas.openxmlformats.org/officeDocument/2006/math">
                      <m:r>
                        <a:rPr lang="en-US" sz="1200">
                          <a:latin typeface="Cambria Math"/>
                        </a:rPr>
                        <m:t> </m:t>
                      </m:r>
                      <m:sSub>
                        <m:sSubPr>
                          <m:ctrlPr>
                            <a:rPr lang="en-US" sz="1200" i="1">
                              <a:latin typeface="Cambria Math" panose="02040503050406030204" pitchFamily="18" charset="0"/>
                            </a:rPr>
                          </m:ctrlPr>
                        </m:sSubPr>
                        <m:e>
                          <m:r>
                            <m:rPr>
                              <m:sty m:val="p"/>
                            </m:rPr>
                            <a:rPr lang="en-US" sz="1200">
                              <a:latin typeface="Cambria Math"/>
                            </a:rPr>
                            <m:t>λ</m:t>
                          </m:r>
                        </m:e>
                        <m:sub>
                          <m:r>
                            <a:rPr lang="en-US" sz="1200" b="0" i="0" smtClean="0">
                              <a:latin typeface="Cambria Math"/>
                            </a:rPr>
                            <m:t>2</m:t>
                          </m:r>
                        </m:sub>
                      </m:sSub>
                    </m:oMath>
                  </a14:m>
                  <a:endParaRPr lang="en-US" sz="1200" dirty="0"/>
                </a:p>
              </p:txBody>
            </p:sp>
          </mc:Choice>
          <mc:Fallback xmlns="">
            <p:sp>
              <p:nvSpPr>
                <p:cNvPr id="86" name="TextBox 85"/>
                <p:cNvSpPr txBox="1">
                  <a:spLocks noRot="1" noChangeAspect="1" noMove="1" noResize="1" noEditPoints="1" noAdjustHandles="1" noChangeArrowheads="1" noChangeShapeType="1" noTextEdit="1"/>
                </p:cNvSpPr>
                <p:nvPr/>
              </p:nvSpPr>
              <p:spPr>
                <a:xfrm>
                  <a:off x="2209800" y="1715869"/>
                  <a:ext cx="1768935" cy="646331"/>
                </a:xfrm>
                <a:prstGeom prst="rect">
                  <a:avLst/>
                </a:prstGeom>
                <a:blipFill rotWithShape="1">
                  <a:blip r:embed="rId9"/>
                  <a:stretch>
                    <a:fillRect b="-5556"/>
                  </a:stretch>
                </a:blipFill>
                <a:ln w="12700">
                  <a:solidFill>
                    <a:srgbClr val="A30563"/>
                  </a:solidFill>
                </a:ln>
              </p:spPr>
              <p:txBody>
                <a:bodyPr/>
                <a:lstStyle/>
                <a:p>
                  <a:r>
                    <a:rPr lang="en-US">
                      <a:noFill/>
                    </a:rPr>
                    <a:t> </a:t>
                  </a:r>
                </a:p>
              </p:txBody>
            </p:sp>
          </mc:Fallback>
        </mc:AlternateContent>
        <p:cxnSp>
          <p:nvCxnSpPr>
            <p:cNvPr id="14" name="直接箭头连接符 13"/>
            <p:cNvCxnSpPr>
              <a:stCxn id="86" idx="2"/>
            </p:cNvCxnSpPr>
            <p:nvPr/>
          </p:nvCxnSpPr>
          <p:spPr>
            <a:xfrm flipH="1">
              <a:off x="3046003" y="2362200"/>
              <a:ext cx="48265" cy="716280"/>
            </a:xfrm>
            <a:prstGeom prst="straightConnector1">
              <a:avLst/>
            </a:prstGeom>
            <a:ln>
              <a:solidFill>
                <a:srgbClr val="A40482"/>
              </a:solidFill>
              <a:tailEnd type="arrow"/>
            </a:ln>
          </p:spPr>
          <p:style>
            <a:lnRef idx="1">
              <a:schemeClr val="accent2"/>
            </a:lnRef>
            <a:fillRef idx="0">
              <a:schemeClr val="accent2"/>
            </a:fillRef>
            <a:effectRef idx="0">
              <a:schemeClr val="accent2"/>
            </a:effectRef>
            <a:fontRef idx="minor">
              <a:schemeClr val="tx1"/>
            </a:fontRef>
          </p:style>
        </p:cxnSp>
      </p:grpSp>
      <p:sp>
        <p:nvSpPr>
          <p:cNvPr id="2" name="灯片编号占位符 1"/>
          <p:cNvSpPr>
            <a:spLocks noGrp="1"/>
          </p:cNvSpPr>
          <p:nvPr>
            <p:ph type="sldNum" sz="quarter" idx="12"/>
          </p:nvPr>
        </p:nvSpPr>
        <p:spPr/>
        <p:txBody>
          <a:bodyPr/>
          <a:lstStyle/>
          <a:p>
            <a:fld id="{B06F3171-92E9-4797-AB00-F462CF1A82AE}" type="slidenum">
              <a:rPr lang="en-US" smtClean="0"/>
              <a:t>12</a:t>
            </a:fld>
            <a:endParaRPr lang="en-US"/>
          </a:p>
        </p:txBody>
      </p:sp>
    </p:spTree>
    <p:extLst>
      <p:ext uri="{BB962C8B-B14F-4D97-AF65-F5344CB8AC3E}">
        <p14:creationId xmlns:p14="http://schemas.microsoft.com/office/powerpoint/2010/main" val="181213084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component—GBPUSD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120</a:t>
            </a:fld>
            <a:endParaRPr lang="en-US"/>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8" name="TextBox 7"/>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28315926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component—NOKUSD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121</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7" name="TextBox 6"/>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33846838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Combined KNN and KNN with time component—NZDUSD </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122</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
        <p:nvSpPr>
          <p:cNvPr id="7" name="TextBox 6"/>
          <p:cNvSpPr txBox="1"/>
          <p:nvPr/>
        </p:nvSpPr>
        <p:spPr>
          <a:xfrm>
            <a:off x="2068544" y="6056591"/>
            <a:ext cx="5551456" cy="369332"/>
          </a:xfrm>
          <a:prstGeom prst="rect">
            <a:avLst/>
          </a:prstGeom>
          <a:noFill/>
        </p:spPr>
        <p:txBody>
          <a:bodyPr wrap="none" rtlCol="0">
            <a:spAutoFit/>
          </a:bodyPr>
          <a:lstStyle/>
          <a:p>
            <a:r>
              <a:rPr lang="en-US" dirty="0" smtClean="0"/>
              <a:t>method0 = basic KNN, method1= added time component</a:t>
            </a:r>
            <a:endParaRPr lang="en-US" dirty="0"/>
          </a:p>
        </p:txBody>
      </p:sp>
    </p:spTree>
    <p:extLst>
      <p:ext uri="{BB962C8B-B14F-4D97-AF65-F5344CB8AC3E}">
        <p14:creationId xmlns:p14="http://schemas.microsoft.com/office/powerpoint/2010/main" val="31466054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Observations</a:t>
            </a:r>
            <a:endParaRPr lang="en-US" dirty="0"/>
          </a:p>
        </p:txBody>
      </p:sp>
      <p:sp>
        <p:nvSpPr>
          <p:cNvPr id="3" name="Content Placeholder 2"/>
          <p:cNvSpPr>
            <a:spLocks noGrp="1"/>
          </p:cNvSpPr>
          <p:nvPr>
            <p:ph idx="1"/>
          </p:nvPr>
        </p:nvSpPr>
        <p:spPr/>
        <p:txBody>
          <a:bodyPr/>
          <a:lstStyle/>
          <a:p>
            <a:r>
              <a:rPr lang="en-US" dirty="0" smtClean="0"/>
              <a:t>Including the time component further reduced the MSE and QL by 26% and 37% compared to basic KNN in the test case.</a:t>
            </a: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123</a:t>
            </a:fld>
            <a:endParaRPr lang="en-US"/>
          </a:p>
        </p:txBody>
      </p:sp>
    </p:spTree>
    <p:extLst>
      <p:ext uri="{BB962C8B-B14F-4D97-AF65-F5344CB8AC3E}">
        <p14:creationId xmlns:p14="http://schemas.microsoft.com/office/powerpoint/2010/main" val="26408657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a:t>KNN </a:t>
            </a:r>
            <a:r>
              <a:rPr lang="en-US" altLang="zh-CN" dirty="0"/>
              <a:t>– Research Problem</a:t>
            </a:r>
            <a:br>
              <a:rPr lang="en-US" altLang="zh-CN" dirty="0"/>
            </a:br>
            <a:r>
              <a:rPr lang="en-US" altLang="zh-CN" sz="2700" dirty="0"/>
              <a:t>Adding Another Dimension of “Day High Price– Day Low Price”</a:t>
            </a:r>
            <a:endParaRPr lang="en-US" sz="2700" dirty="0"/>
          </a:p>
        </p:txBody>
      </p:sp>
      <p:sp>
        <p:nvSpPr>
          <p:cNvPr id="3" name="内容占位符 2"/>
          <p:cNvSpPr>
            <a:spLocks noGrp="1"/>
          </p:cNvSpPr>
          <p:nvPr>
            <p:ph idx="1"/>
          </p:nvPr>
        </p:nvSpPr>
        <p:spPr/>
        <p:txBody>
          <a:bodyPr/>
          <a:lstStyle/>
          <a:p>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124</a:t>
            </a:fld>
            <a:endParaRPr lang="en-US"/>
          </a:p>
        </p:txBody>
      </p:sp>
    </p:spTree>
    <p:extLst>
      <p:ext uri="{BB962C8B-B14F-4D97-AF65-F5344CB8AC3E}">
        <p14:creationId xmlns:p14="http://schemas.microsoft.com/office/powerpoint/2010/main" val="2668238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smtClean="0"/>
              <a:t>LASSO/Ordered LASSO</a:t>
            </a:r>
            <a:endParaRPr lang="en-US" b="1" dirty="0"/>
          </a:p>
        </p:txBody>
      </p:sp>
      <p:sp>
        <p:nvSpPr>
          <p:cNvPr id="3" name="内容占位符 2"/>
          <p:cNvSpPr>
            <a:spLocks noGrp="1"/>
          </p:cNvSpPr>
          <p:nvPr>
            <p:ph idx="1"/>
          </p:nvPr>
        </p:nvSpPr>
        <p:spPr/>
        <p:txBody>
          <a:bodyPr>
            <a:normAutofit/>
          </a:bodyPr>
          <a:lstStyle/>
          <a:p>
            <a:pPr marL="0" indent="0">
              <a:spcAft>
                <a:spcPts val="1200"/>
              </a:spcAft>
              <a:buNone/>
            </a:pPr>
            <a:r>
              <a:rPr lang="en-US" b="1" dirty="0"/>
              <a:t>General Methodology - </a:t>
            </a:r>
            <a:r>
              <a:rPr lang="en-US" b="1" dirty="0" smtClean="0"/>
              <a:t>LASSO</a:t>
            </a:r>
            <a:r>
              <a:rPr lang="en-US" b="1" dirty="0"/>
              <a:t>/Ordered LASSO</a:t>
            </a:r>
            <a:endParaRPr lang="en-US" dirty="0"/>
          </a:p>
          <a:p>
            <a:pPr marL="514350" lvl="0" indent="-514350">
              <a:buFont typeface="+mj-lt"/>
              <a:buAutoNum type="arabicParenR"/>
            </a:pPr>
            <a:r>
              <a:rPr lang="en-US" sz="2800" dirty="0"/>
              <a:t>We only implemented LASSO/Ordered LASSO on daily volatility data.</a:t>
            </a:r>
          </a:p>
          <a:p>
            <a:pPr marL="514350" lvl="0" indent="-514350">
              <a:buFont typeface="+mj-lt"/>
              <a:buAutoNum type="arabicParenR"/>
            </a:pPr>
            <a:r>
              <a:rPr lang="en-US" sz="2800" dirty="0"/>
              <a:t>We used </a:t>
            </a:r>
            <a:r>
              <a:rPr lang="en-US" sz="2800" dirty="0" err="1"/>
              <a:t>logRV</a:t>
            </a:r>
            <a:r>
              <a:rPr lang="en-US" sz="2800" dirty="0"/>
              <a:t> for model fitting and predication as we did in VAR. </a:t>
            </a:r>
          </a:p>
          <a:p>
            <a:pPr marL="514350" lvl="0" indent="-514350">
              <a:buFont typeface="+mj-lt"/>
              <a:buAutoNum type="arabicParenR"/>
            </a:pPr>
            <a:r>
              <a:rPr lang="en-US" sz="2800" dirty="0"/>
              <a:t>We divided the data into the training sample (first 3.5 years until October 31</a:t>
            </a:r>
            <a:r>
              <a:rPr lang="en-US" sz="2800" baseline="30000" dirty="0"/>
              <a:t>st</a:t>
            </a:r>
            <a:r>
              <a:rPr lang="en-US" sz="2800" dirty="0"/>
              <a:t> 2011) and the test sample (last 1.5 years since November 1</a:t>
            </a:r>
            <a:r>
              <a:rPr lang="en-US" sz="2800" baseline="30000" dirty="0"/>
              <a:t>st</a:t>
            </a:r>
            <a:r>
              <a:rPr lang="en-US" sz="2800" dirty="0"/>
              <a:t> 2011).</a:t>
            </a:r>
          </a:p>
          <a:p>
            <a:pPr marL="0" indent="0">
              <a:buNone/>
            </a:pPr>
            <a:endParaRPr lang="en-US" dirty="0" smtClean="0"/>
          </a:p>
          <a:p>
            <a:pPr marL="0" indent="0">
              <a:buNone/>
            </a:pP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13</a:t>
            </a:fld>
            <a:endParaRPr lang="en-US"/>
          </a:p>
        </p:txBody>
      </p:sp>
    </p:spTree>
    <p:extLst>
      <p:ext uri="{BB962C8B-B14F-4D97-AF65-F5344CB8AC3E}">
        <p14:creationId xmlns:p14="http://schemas.microsoft.com/office/powerpoint/2010/main" val="746541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457200" y="1295400"/>
                <a:ext cx="8305800" cy="5257800"/>
              </a:xfrm>
            </p:spPr>
            <p:txBody>
              <a:bodyPr>
                <a:noAutofit/>
              </a:bodyPr>
              <a:lstStyle/>
              <a:p>
                <a:pPr marL="514350" lvl="0" indent="-514350">
                  <a:spcAft>
                    <a:spcPts val="1200"/>
                  </a:spcAft>
                  <a:buFont typeface="+mj-lt"/>
                  <a:buAutoNum type="arabicParenR" startAt="4"/>
                </a:pPr>
                <a:r>
                  <a:rPr lang="en-US" sz="2400" dirty="0"/>
                  <a:t>In the training sample, we optimized λ value to obtain λ*.</a:t>
                </a:r>
              </a:p>
              <a:p>
                <a:pPr marL="0" lvl="0" indent="0">
                  <a:buNone/>
                </a:pPr>
                <a:r>
                  <a:rPr lang="en-US" sz="2400" dirty="0" smtClean="0"/>
                  <a:t>For the case without </a:t>
                </a:r>
                <a:r>
                  <a:rPr lang="en-US" altLang="zh-CN" sz="2400" dirty="0" smtClean="0"/>
                  <a:t>cross validation,</a:t>
                </a:r>
                <a:endParaRPr lang="en-US" sz="2400" dirty="0" smtClean="0"/>
              </a:p>
              <a:p>
                <a:pPr lvl="0"/>
                <a:r>
                  <a:rPr lang="en-US" sz="2400" dirty="0" smtClean="0"/>
                  <a:t>We </a:t>
                </a:r>
                <a:r>
                  <a:rPr lang="en-US" sz="2400" dirty="0"/>
                  <a:t>first chose a λ value. Then, using all data except the last one in the training sample, we constructed the X matrixes and y matrixes similar to those in VAR analysis above to fit the LASSO/Ordered LASSO </a:t>
                </a:r>
                <a:r>
                  <a:rPr lang="en-US" sz="2400" dirty="0" smtClean="0"/>
                  <a:t>model</a:t>
                </a:r>
                <a:r>
                  <a:rPr lang="en-US" sz="2400" dirty="0"/>
                  <a:t>.</a:t>
                </a:r>
              </a:p>
              <a:p>
                <a:pPr lvl="0"/>
                <a:r>
                  <a:rPr lang="en-US" sz="2400" dirty="0"/>
                  <a:t>Using the fitted model, we predicted the </a:t>
                </a:r>
                <a:r>
                  <a:rPr lang="en-US" sz="2400" dirty="0" err="1"/>
                  <a:t>logRVs</a:t>
                </a:r>
                <a:r>
                  <a:rPr lang="en-US" sz="2400" dirty="0"/>
                  <a:t> for each currency pair at time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a:rPr>
                          <m:t>T</m:t>
                        </m:r>
                      </m:e>
                      <m:sub>
                        <m:r>
                          <a:rPr lang="en-US" sz="2400">
                            <a:latin typeface="Cambria Math"/>
                          </a:rPr>
                          <m:t>1</m:t>
                        </m:r>
                      </m:sub>
                    </m:sSub>
                  </m:oMath>
                </a14:m>
                <a:r>
                  <a:rPr lang="en-US" sz="2400" dirty="0"/>
                  <a:t>, which were compared with the observed </a:t>
                </a:r>
                <a:r>
                  <a:rPr lang="en-US" sz="2400" dirty="0" err="1"/>
                  <a:t>logRVs</a:t>
                </a:r>
                <a:r>
                  <a:rPr lang="en-US" sz="2400" dirty="0"/>
                  <a:t> at time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a:rPr>
                          <m:t>T</m:t>
                        </m:r>
                      </m:e>
                      <m:sub>
                        <m:r>
                          <a:rPr lang="en-US" sz="2400">
                            <a:latin typeface="Cambria Math"/>
                          </a:rPr>
                          <m:t>1</m:t>
                        </m:r>
                      </m:sub>
                    </m:sSub>
                  </m:oMath>
                </a14:m>
                <a:r>
                  <a:rPr lang="en-US" sz="2400" dirty="0"/>
                  <a:t> to obtain the average MSE across all currency pairs.</a:t>
                </a:r>
              </a:p>
              <a:p>
                <a:pPr lvl="0"/>
                <a:r>
                  <a:rPr lang="en-US" sz="2400" dirty="0"/>
                  <a:t>We repeated the process for different λ values and obtain λ* which gave the smallest average MSE across all currency pairs at time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a:rPr>
                          <m:t>T</m:t>
                        </m:r>
                      </m:e>
                      <m:sub>
                        <m:r>
                          <a:rPr lang="en-US" sz="2400">
                            <a:latin typeface="Cambria Math"/>
                          </a:rPr>
                          <m:t>1</m:t>
                        </m:r>
                      </m:sub>
                    </m:sSub>
                  </m:oMath>
                </a14:m>
                <a:r>
                  <a:rPr lang="en-US" sz="2400" dirty="0"/>
                  <a:t>.</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457200" y="1295400"/>
                <a:ext cx="8305800" cy="5257800"/>
              </a:xfrm>
              <a:blipFill rotWithShape="1">
                <a:blip r:embed="rId2"/>
                <a:stretch>
                  <a:fillRect l="-1101" t="-1044" r="-367" b="-3248"/>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14</a:t>
            </a:fld>
            <a:endParaRPr lang="en-US"/>
          </a:p>
        </p:txBody>
      </p:sp>
    </p:spTree>
    <p:extLst>
      <p:ext uri="{BB962C8B-B14F-4D97-AF65-F5344CB8AC3E}">
        <p14:creationId xmlns:p14="http://schemas.microsoft.com/office/powerpoint/2010/main" val="3600646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p:sp>
        <p:nvSpPr>
          <p:cNvPr id="3" name="内容占位符 2"/>
          <p:cNvSpPr>
            <a:spLocks noGrp="1"/>
          </p:cNvSpPr>
          <p:nvPr>
            <p:ph idx="1"/>
          </p:nvPr>
        </p:nvSpPr>
        <p:spPr>
          <a:xfrm>
            <a:off x="457200" y="1295400"/>
            <a:ext cx="8305800" cy="5257800"/>
          </a:xfrm>
        </p:spPr>
        <p:txBody>
          <a:bodyPr>
            <a:noAutofit/>
          </a:bodyPr>
          <a:lstStyle/>
          <a:p>
            <a:pPr marL="514350" lvl="0" indent="-514350">
              <a:spcAft>
                <a:spcPts val="1200"/>
              </a:spcAft>
              <a:buFont typeface="+mj-lt"/>
              <a:buAutoNum type="arabicParenR" startAt="4"/>
            </a:pPr>
            <a:r>
              <a:rPr lang="en-US" sz="2400" dirty="0" smtClean="0"/>
              <a:t>In the training sample, we optimized λ value to obtain λ*.</a:t>
            </a:r>
          </a:p>
          <a:p>
            <a:pPr marL="0" lvl="0" indent="0">
              <a:buNone/>
            </a:pPr>
            <a:r>
              <a:rPr lang="en-US" sz="2300" dirty="0" smtClean="0"/>
              <a:t>For the case with </a:t>
            </a:r>
            <a:r>
              <a:rPr lang="en-US" altLang="zh-CN" sz="2300" dirty="0" smtClean="0"/>
              <a:t>cross validation,</a:t>
            </a:r>
            <a:endParaRPr lang="en-US" sz="2300" dirty="0" smtClean="0"/>
          </a:p>
          <a:p>
            <a:pPr lvl="0"/>
            <a:r>
              <a:rPr lang="en-US" sz="2300" dirty="0" smtClean="0"/>
              <a:t>We </a:t>
            </a:r>
            <a:r>
              <a:rPr lang="en-US" sz="2300" dirty="0"/>
              <a:t>first chose a λ value. Then, using </a:t>
            </a:r>
            <a:r>
              <a:rPr lang="en-US" sz="2300" dirty="0" smtClean="0"/>
              <a:t>the first </a:t>
            </a:r>
            <a:r>
              <a:rPr lang="en-US" sz="2300" dirty="0"/>
              <a:t>100 </a:t>
            </a:r>
            <a:r>
              <a:rPr lang="en-US" sz="2300" dirty="0" err="1"/>
              <a:t>logRVs</a:t>
            </a:r>
            <a:r>
              <a:rPr lang="en-US" sz="2300" dirty="0"/>
              <a:t> in the training sample, we constructed the X matrixes and y matrixes similar to those in VAR analysis above to fit the LASSO/Ordered LASSO </a:t>
            </a:r>
            <a:r>
              <a:rPr lang="en-US" sz="2300" dirty="0" smtClean="0"/>
              <a:t>model. Using </a:t>
            </a:r>
            <a:r>
              <a:rPr lang="en-US" sz="2300" dirty="0"/>
              <a:t>the fitted model, we predicted the </a:t>
            </a:r>
            <a:r>
              <a:rPr lang="en-US" sz="2300" dirty="0" smtClean="0"/>
              <a:t>101</a:t>
            </a:r>
            <a:r>
              <a:rPr lang="en-US" sz="2300" baseline="30000" dirty="0" smtClean="0"/>
              <a:t>th</a:t>
            </a:r>
            <a:r>
              <a:rPr lang="en-US" sz="2300" dirty="0" smtClean="0"/>
              <a:t> </a:t>
            </a:r>
            <a:r>
              <a:rPr lang="en-US" sz="2300" dirty="0" err="1" smtClean="0"/>
              <a:t>logRV</a:t>
            </a:r>
            <a:r>
              <a:rPr lang="en-US" sz="2300" dirty="0" smtClean="0"/>
              <a:t> </a:t>
            </a:r>
            <a:r>
              <a:rPr lang="en-US" sz="2300" dirty="0"/>
              <a:t>for each currency </a:t>
            </a:r>
            <a:r>
              <a:rPr lang="en-US" sz="2300" dirty="0" smtClean="0"/>
              <a:t>pair at time 101.</a:t>
            </a:r>
          </a:p>
          <a:p>
            <a:pPr lvl="0"/>
            <a:r>
              <a:rPr lang="en-US" sz="2300" dirty="0" smtClean="0"/>
              <a:t>Then, using the </a:t>
            </a:r>
            <a:r>
              <a:rPr lang="en-US" sz="2300" dirty="0"/>
              <a:t>same λ </a:t>
            </a:r>
            <a:r>
              <a:rPr lang="en-US" sz="2300" dirty="0" smtClean="0"/>
              <a:t>value and the first 101 </a:t>
            </a:r>
            <a:r>
              <a:rPr lang="en-US" sz="2300" dirty="0" err="1"/>
              <a:t>logRVs</a:t>
            </a:r>
            <a:r>
              <a:rPr lang="en-US" sz="2300" dirty="0"/>
              <a:t> in the training sample, we constructed the X matrixes and y matrixes similar to those in VAR analysis above to fit the LASSO/Ordered LASSO </a:t>
            </a:r>
            <a:r>
              <a:rPr lang="en-US" sz="2300" dirty="0" smtClean="0"/>
              <a:t>model. Using </a:t>
            </a:r>
            <a:r>
              <a:rPr lang="en-US" sz="2300" dirty="0"/>
              <a:t>the fitted model, we predicted the </a:t>
            </a:r>
            <a:r>
              <a:rPr lang="en-US" sz="2300" dirty="0" smtClean="0"/>
              <a:t>102</a:t>
            </a:r>
            <a:r>
              <a:rPr lang="en-US" sz="2300" baseline="30000" dirty="0" smtClean="0"/>
              <a:t>th</a:t>
            </a:r>
            <a:r>
              <a:rPr lang="en-US" sz="2300" dirty="0" smtClean="0"/>
              <a:t> </a:t>
            </a:r>
            <a:r>
              <a:rPr lang="en-US" sz="2300" dirty="0" err="1"/>
              <a:t>logRV</a:t>
            </a:r>
            <a:r>
              <a:rPr lang="en-US" sz="2300" dirty="0"/>
              <a:t> for each currency </a:t>
            </a:r>
            <a:r>
              <a:rPr lang="en-US" sz="2300" dirty="0" smtClean="0"/>
              <a:t>pair at </a:t>
            </a:r>
            <a:r>
              <a:rPr lang="en-US" sz="2300" dirty="0" err="1"/>
              <a:t>at</a:t>
            </a:r>
            <a:r>
              <a:rPr lang="en-US" sz="2300" dirty="0"/>
              <a:t> time </a:t>
            </a:r>
            <a:r>
              <a:rPr lang="en-US" sz="2300" dirty="0" smtClean="0"/>
              <a:t>102.</a:t>
            </a:r>
            <a:endParaRPr lang="en-US" sz="2300" dirty="0"/>
          </a:p>
        </p:txBody>
      </p:sp>
      <p:sp>
        <p:nvSpPr>
          <p:cNvPr id="4" name="灯片编号占位符 3"/>
          <p:cNvSpPr>
            <a:spLocks noGrp="1"/>
          </p:cNvSpPr>
          <p:nvPr>
            <p:ph type="sldNum" sz="quarter" idx="12"/>
          </p:nvPr>
        </p:nvSpPr>
        <p:spPr/>
        <p:txBody>
          <a:bodyPr/>
          <a:lstStyle/>
          <a:p>
            <a:fld id="{B06F3171-92E9-4797-AB00-F462CF1A82AE}" type="slidenum">
              <a:rPr lang="en-US" smtClean="0"/>
              <a:t>15</a:t>
            </a:fld>
            <a:endParaRPr lang="en-US"/>
          </a:p>
        </p:txBody>
      </p:sp>
    </p:spTree>
    <p:extLst>
      <p:ext uri="{BB962C8B-B14F-4D97-AF65-F5344CB8AC3E}">
        <p14:creationId xmlns:p14="http://schemas.microsoft.com/office/powerpoint/2010/main" val="452011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pPr marL="514350" indent="-514350">
                  <a:spcAft>
                    <a:spcPts val="1200"/>
                  </a:spcAft>
                  <a:buFont typeface="+mj-lt"/>
                  <a:buAutoNum type="arabicParenR" startAt="4"/>
                </a:pPr>
                <a:r>
                  <a:rPr lang="en-US" sz="2400" dirty="0"/>
                  <a:t>In the training sample, we optimized λ value to obtain λ*.</a:t>
                </a:r>
              </a:p>
              <a:p>
                <a:pPr lvl="0"/>
                <a:r>
                  <a:rPr lang="en-US" sz="2400" dirty="0" smtClean="0"/>
                  <a:t>Using the growing window method, we obtained the predicted</a:t>
                </a:r>
                <a:r>
                  <a:rPr lang="en-US" sz="2400" dirty="0"/>
                  <a:t> </a:t>
                </a:r>
                <a:r>
                  <a:rPr lang="en-US" sz="2400" dirty="0" err="1" smtClean="0"/>
                  <a:t>logRVs</a:t>
                </a:r>
                <a:r>
                  <a:rPr lang="en-US" sz="2400" dirty="0" smtClean="0"/>
                  <a:t> for </a:t>
                </a:r>
                <a:r>
                  <a:rPr lang="en-US" sz="2400" dirty="0"/>
                  <a:t>all currency pairs </a:t>
                </a:r>
                <a:r>
                  <a:rPr lang="en-US" sz="2400" dirty="0" smtClean="0"/>
                  <a:t>from time 101 and time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a:rPr>
                          <m:t>T</m:t>
                        </m:r>
                      </m:e>
                      <m:sub>
                        <m:r>
                          <a:rPr lang="en-US" sz="2400">
                            <a:latin typeface="Cambria Math"/>
                          </a:rPr>
                          <m:t>1</m:t>
                        </m:r>
                      </m:sub>
                    </m:sSub>
                  </m:oMath>
                </a14:m>
                <a:r>
                  <a:rPr lang="en-US" sz="2400" dirty="0" smtClean="0"/>
                  <a:t>, which </a:t>
                </a:r>
                <a:r>
                  <a:rPr lang="en-US" sz="2400" dirty="0"/>
                  <a:t>were </a:t>
                </a:r>
                <a:r>
                  <a:rPr lang="en-US" sz="2400" dirty="0" smtClean="0"/>
                  <a:t>then compared </a:t>
                </a:r>
                <a:r>
                  <a:rPr lang="en-US" sz="2400" dirty="0"/>
                  <a:t>with the </a:t>
                </a:r>
                <a:r>
                  <a:rPr lang="en-US" sz="2400" dirty="0" smtClean="0"/>
                  <a:t>observed </a:t>
                </a:r>
                <a:r>
                  <a:rPr lang="en-US" sz="2400" dirty="0" err="1" smtClean="0"/>
                  <a:t>logRVs</a:t>
                </a:r>
                <a:r>
                  <a:rPr lang="en-US" sz="2400" dirty="0" smtClean="0"/>
                  <a:t> during the same period.</a:t>
                </a:r>
                <a:endParaRPr lang="en-US" sz="2400" dirty="0"/>
              </a:p>
              <a:p>
                <a:pPr lvl="0"/>
                <a:r>
                  <a:rPr lang="en-US" sz="2400" dirty="0" smtClean="0"/>
                  <a:t>For this </a:t>
                </a:r>
                <a:r>
                  <a:rPr lang="en-US" altLang="zh-CN" sz="2400" dirty="0"/>
                  <a:t>given </a:t>
                </a:r>
                <a:r>
                  <a:rPr lang="en-US" sz="2400" dirty="0"/>
                  <a:t>λ </a:t>
                </a:r>
                <a:r>
                  <a:rPr lang="en-US" sz="2400" dirty="0" smtClean="0"/>
                  <a:t>value, we obtained </a:t>
                </a:r>
                <a:r>
                  <a:rPr lang="en-US" sz="2400" dirty="0"/>
                  <a:t>the average MSE across all currency </a:t>
                </a:r>
                <a:r>
                  <a:rPr lang="en-US" sz="2400" dirty="0" smtClean="0"/>
                  <a:t>pairs from the trainings sample.</a:t>
                </a:r>
                <a:endParaRPr lang="en-US" sz="2400" dirty="0"/>
              </a:p>
              <a:p>
                <a:pPr lvl="0"/>
                <a:r>
                  <a:rPr lang="en-US" sz="2400" dirty="0"/>
                  <a:t>We repeated the process for different λ values and obtain λ* which gave the smallest average MSE across all currency pairs </a:t>
                </a:r>
                <a:r>
                  <a:rPr lang="en-US" sz="2400" dirty="0" smtClean="0"/>
                  <a:t>during the period </a:t>
                </a:r>
                <a:r>
                  <a:rPr lang="en-US" sz="2400" dirty="0"/>
                  <a:t>from time 101 and time </a:t>
                </a:r>
                <a14:m>
                  <m:oMath xmlns:m="http://schemas.openxmlformats.org/officeDocument/2006/math">
                    <m:sSub>
                      <m:sSubPr>
                        <m:ctrlPr>
                          <a:rPr lang="en-US" sz="2400" i="1">
                            <a:latin typeface="Cambria Math" panose="02040503050406030204" pitchFamily="18" charset="0"/>
                          </a:rPr>
                        </m:ctrlPr>
                      </m:sSubPr>
                      <m:e>
                        <m:r>
                          <m:rPr>
                            <m:sty m:val="p"/>
                          </m:rPr>
                          <a:rPr lang="en-US" sz="2400">
                            <a:latin typeface="Cambria Math"/>
                          </a:rPr>
                          <m:t>T</m:t>
                        </m:r>
                      </m:e>
                      <m:sub>
                        <m:r>
                          <a:rPr lang="en-US" sz="2400">
                            <a:latin typeface="Cambria Math"/>
                          </a:rPr>
                          <m:t>1</m:t>
                        </m:r>
                      </m:sub>
                    </m:sSub>
                  </m:oMath>
                </a14:m>
                <a:r>
                  <a:rPr lang="en-US" sz="2400" dirty="0" smtClean="0"/>
                  <a:t>.</a:t>
                </a:r>
                <a:endParaRPr lang="en-US" sz="24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111" t="-1213" r="-1333"/>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16</a:t>
            </a:fld>
            <a:endParaRPr lang="en-US"/>
          </a:p>
        </p:txBody>
      </p:sp>
    </p:spTree>
    <p:extLst>
      <p:ext uri="{BB962C8B-B14F-4D97-AF65-F5344CB8AC3E}">
        <p14:creationId xmlns:p14="http://schemas.microsoft.com/office/powerpoint/2010/main" val="4351588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p:sp>
        <p:nvSpPr>
          <p:cNvPr id="3" name="内容占位符 2"/>
          <p:cNvSpPr>
            <a:spLocks noGrp="1"/>
          </p:cNvSpPr>
          <p:nvPr>
            <p:ph idx="1"/>
          </p:nvPr>
        </p:nvSpPr>
        <p:spPr/>
        <p:txBody>
          <a:bodyPr>
            <a:normAutofit/>
          </a:bodyPr>
          <a:lstStyle/>
          <a:p>
            <a:pPr marL="514350" lvl="0" indent="-514350">
              <a:buFont typeface="+mj-lt"/>
              <a:buAutoNum type="arabicParenR" startAt="5"/>
            </a:pPr>
            <a:r>
              <a:rPr lang="en-US" sz="2800" dirty="0"/>
              <a:t>We then used the LASSO/Ordered LASSO </a:t>
            </a:r>
            <a:r>
              <a:rPr lang="en-US" sz="2800" dirty="0" smtClean="0"/>
              <a:t>model </a:t>
            </a:r>
            <a:r>
              <a:rPr lang="en-US" sz="2800" dirty="0"/>
              <a:t>with the optimal λ* we obtained from the training sample on the test sample to obtain MSE and QL as well as the SE plot, adopting the growing window method</a:t>
            </a:r>
            <a:r>
              <a:rPr lang="en-US" sz="2800" dirty="0" smtClean="0"/>
              <a:t>.</a:t>
            </a:r>
            <a:endParaRPr lang="en-US" sz="2800" dirty="0"/>
          </a:p>
        </p:txBody>
      </p:sp>
      <p:sp>
        <p:nvSpPr>
          <p:cNvPr id="4" name="灯片编号占位符 3"/>
          <p:cNvSpPr>
            <a:spLocks noGrp="1"/>
          </p:cNvSpPr>
          <p:nvPr>
            <p:ph type="sldNum" sz="quarter" idx="12"/>
          </p:nvPr>
        </p:nvSpPr>
        <p:spPr/>
        <p:txBody>
          <a:bodyPr/>
          <a:lstStyle/>
          <a:p>
            <a:fld id="{B06F3171-92E9-4797-AB00-F462CF1A82AE}" type="slidenum">
              <a:rPr lang="en-US" smtClean="0"/>
              <a:t>17</a:t>
            </a:fld>
            <a:endParaRPr lang="en-US"/>
          </a:p>
        </p:txBody>
      </p:sp>
    </p:spTree>
    <p:extLst>
      <p:ext uri="{BB962C8B-B14F-4D97-AF65-F5344CB8AC3E}">
        <p14:creationId xmlns:p14="http://schemas.microsoft.com/office/powerpoint/2010/main" val="4074293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LASSO/Ordered LASSO</a:t>
            </a:r>
            <a:endParaRPr lang="en-US" dirty="0"/>
          </a:p>
        </p:txBody>
      </p:sp>
      <p:sp>
        <p:nvSpPr>
          <p:cNvPr id="3" name="内容占位符 2"/>
          <p:cNvSpPr>
            <a:spLocks noGrp="1"/>
          </p:cNvSpPr>
          <p:nvPr>
            <p:ph idx="1"/>
          </p:nvPr>
        </p:nvSpPr>
        <p:spPr/>
        <p:txBody>
          <a:bodyPr>
            <a:normAutofit/>
          </a:bodyPr>
          <a:lstStyle/>
          <a:p>
            <a:r>
              <a:rPr lang="en-US" dirty="0"/>
              <a:t>The LASSO was implemented using </a:t>
            </a:r>
            <a:r>
              <a:rPr lang="en-US" dirty="0" smtClean="0"/>
              <a:t>the </a:t>
            </a:r>
            <a:r>
              <a:rPr lang="en-US" i="1" dirty="0"/>
              <a:t>penalized </a:t>
            </a:r>
            <a:r>
              <a:rPr lang="en-US" dirty="0" smtClean="0"/>
              <a:t>package in R. </a:t>
            </a:r>
          </a:p>
          <a:p>
            <a:r>
              <a:rPr lang="en-US" dirty="0" smtClean="0"/>
              <a:t>The Ordered LASSO was implemented in R using </a:t>
            </a:r>
            <a:r>
              <a:rPr lang="en-US" i="1" dirty="0" err="1" smtClean="0"/>
              <a:t>orderedLasso</a:t>
            </a:r>
            <a:r>
              <a:rPr lang="en-US" dirty="0" smtClean="0"/>
              <a:t> </a:t>
            </a:r>
            <a:r>
              <a:rPr lang="en-US" dirty="0"/>
              <a:t>package. </a:t>
            </a:r>
            <a:endParaRPr lang="en-US" dirty="0" smtClean="0"/>
          </a:p>
          <a:p>
            <a:r>
              <a:rPr lang="en-US" dirty="0" smtClean="0"/>
              <a:t>In both </a:t>
            </a:r>
            <a:r>
              <a:rPr lang="en-US" dirty="0"/>
              <a:t>LASSO </a:t>
            </a:r>
            <a:r>
              <a:rPr lang="en-US" dirty="0" smtClean="0"/>
              <a:t>and </a:t>
            </a:r>
            <a:r>
              <a:rPr lang="en-US" dirty="0"/>
              <a:t>Ordered </a:t>
            </a:r>
            <a:r>
              <a:rPr lang="en-US" dirty="0" smtClean="0"/>
              <a:t>LASSO, we </a:t>
            </a:r>
            <a:r>
              <a:rPr lang="en-US" dirty="0"/>
              <a:t>utilized all columns of X matrix and each column of Y matrix in VAR as the model inputs to obtain fitted parameters</a:t>
            </a:r>
            <a:r>
              <a:rPr lang="en-US" dirty="0" smtClean="0"/>
              <a:t>.</a:t>
            </a:r>
          </a:p>
          <a:p>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18</a:t>
            </a:fld>
            <a:endParaRPr lang="en-US"/>
          </a:p>
        </p:txBody>
      </p:sp>
    </p:spTree>
    <p:extLst>
      <p:ext uri="{BB962C8B-B14F-4D97-AF65-F5344CB8AC3E}">
        <p14:creationId xmlns:p14="http://schemas.microsoft.com/office/powerpoint/2010/main" val="30546174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en-US" b="1" dirty="0"/>
              <a:t>General Methodology - KNN Regression</a:t>
            </a:r>
            <a:endParaRPr lang="en-US" dirty="0"/>
          </a:p>
          <a:p>
            <a:endParaRPr lang="en-US" dirty="0"/>
          </a:p>
        </p:txBody>
      </p:sp>
      <p:sp>
        <p:nvSpPr>
          <p:cNvPr id="2" name="标题 1"/>
          <p:cNvSpPr>
            <a:spLocks noGrp="1"/>
          </p:cNvSpPr>
          <p:nvPr>
            <p:ph type="title"/>
          </p:nvPr>
        </p:nvSpPr>
        <p:spPr/>
        <p:txBody>
          <a:bodyPr/>
          <a:lstStyle/>
          <a:p>
            <a:r>
              <a:rPr lang="en-US" b="1" dirty="0" smtClean="0"/>
              <a:t>KNN</a:t>
            </a:r>
            <a:endParaRPr lang="en-US" b="1" dirty="0"/>
          </a:p>
        </p:txBody>
      </p:sp>
      <p:grpSp>
        <p:nvGrpSpPr>
          <p:cNvPr id="4" name="组合 3"/>
          <p:cNvGrpSpPr/>
          <p:nvPr/>
        </p:nvGrpSpPr>
        <p:grpSpPr>
          <a:xfrm>
            <a:off x="800394" y="2534959"/>
            <a:ext cx="7429206" cy="3713441"/>
            <a:chOff x="800394" y="2004536"/>
            <a:chExt cx="7429206" cy="3713441"/>
          </a:xfrm>
        </p:grpSpPr>
        <p:cxnSp>
          <p:nvCxnSpPr>
            <p:cNvPr id="5" name="直接箭头连接符 4"/>
            <p:cNvCxnSpPr/>
            <p:nvPr/>
          </p:nvCxnSpPr>
          <p:spPr>
            <a:xfrm>
              <a:off x="990600" y="3581400"/>
              <a:ext cx="7239000" cy="85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6" name="直接连接符 5"/>
            <p:cNvCxnSpPr/>
            <p:nvPr/>
          </p:nvCxnSpPr>
          <p:spPr>
            <a:xfrm>
              <a:off x="2514600" y="3407055"/>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a:xfrm>
              <a:off x="5105400" y="33985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8" name="左大括号 7"/>
            <p:cNvSpPr/>
            <p:nvPr/>
          </p:nvSpPr>
          <p:spPr>
            <a:xfrm rot="-5400000">
              <a:off x="2921793" y="2464591"/>
              <a:ext cx="228600" cy="4138618"/>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左大括号 8"/>
            <p:cNvSpPr/>
            <p:nvPr/>
          </p:nvSpPr>
          <p:spPr>
            <a:xfrm rot="-5400000">
              <a:off x="6522247" y="3078955"/>
              <a:ext cx="228600" cy="2909890"/>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直接连接符 9"/>
            <p:cNvCxnSpPr/>
            <p:nvPr/>
          </p:nvCxnSpPr>
          <p:spPr>
            <a:xfrm>
              <a:off x="5181600" y="33985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2300093" y="4655919"/>
              <a:ext cx="1670842" cy="646331"/>
            </a:xfrm>
            <a:prstGeom prst="rect">
              <a:avLst/>
            </a:prstGeom>
            <a:noFill/>
          </p:spPr>
          <p:txBody>
            <a:bodyPr wrap="none" rtlCol="0">
              <a:spAutoFit/>
            </a:bodyPr>
            <a:lstStyle/>
            <a:p>
              <a:pPr algn="ctr"/>
              <a:r>
                <a:rPr lang="en-US" dirty="0" smtClean="0"/>
                <a:t>Training Sample</a:t>
              </a:r>
            </a:p>
            <a:p>
              <a:pPr algn="ctr"/>
              <a:r>
                <a:rPr lang="en-US" dirty="0" smtClean="0"/>
                <a:t>(first 3.5 years)</a:t>
              </a:r>
              <a:endParaRPr lang="en-US" dirty="0"/>
            </a:p>
          </p:txBody>
        </p:sp>
        <p:sp>
          <p:nvSpPr>
            <p:cNvPr id="12" name="TextBox 11"/>
            <p:cNvSpPr txBox="1"/>
            <p:nvPr/>
          </p:nvSpPr>
          <p:spPr>
            <a:xfrm>
              <a:off x="5943600" y="4687669"/>
              <a:ext cx="1544269" cy="646331"/>
            </a:xfrm>
            <a:prstGeom prst="rect">
              <a:avLst/>
            </a:prstGeom>
            <a:noFill/>
          </p:spPr>
          <p:txBody>
            <a:bodyPr wrap="none" rtlCol="0">
              <a:spAutoFit/>
            </a:bodyPr>
            <a:lstStyle/>
            <a:p>
              <a:pPr algn="ctr"/>
              <a:r>
                <a:rPr lang="en-US" dirty="0" smtClean="0"/>
                <a:t>Test Sample</a:t>
              </a:r>
            </a:p>
            <a:p>
              <a:pPr algn="ctr"/>
              <a:r>
                <a:rPr lang="en-US" dirty="0" smtClean="0"/>
                <a:t>(last 1.5 years)</a:t>
              </a:r>
              <a:endParaRPr lang="en-US" dirty="0"/>
            </a:p>
          </p:txBody>
        </p:sp>
        <p:sp>
          <p:nvSpPr>
            <p:cNvPr id="13" name="TextBox 12"/>
            <p:cNvSpPr txBox="1"/>
            <p:nvPr/>
          </p:nvSpPr>
          <p:spPr>
            <a:xfrm>
              <a:off x="2287626" y="3581400"/>
              <a:ext cx="455574" cy="276999"/>
            </a:xfrm>
            <a:prstGeom prst="rect">
              <a:avLst/>
            </a:prstGeom>
            <a:noFill/>
          </p:spPr>
          <p:txBody>
            <a:bodyPr wrap="none" rtlCol="0">
              <a:spAutoFit/>
            </a:bodyPr>
            <a:lstStyle/>
            <a:p>
              <a:r>
                <a:rPr lang="en-US" sz="1200" dirty="0" smtClean="0"/>
                <a:t>100 </a:t>
              </a:r>
              <a:endParaRPr lang="en-US" sz="1200" dirty="0"/>
            </a:p>
          </p:txBody>
        </p:sp>
        <p:sp>
          <p:nvSpPr>
            <p:cNvPr id="14" name="TextBox 13"/>
            <p:cNvSpPr txBox="1"/>
            <p:nvPr/>
          </p:nvSpPr>
          <p:spPr>
            <a:xfrm>
              <a:off x="2590800" y="3581400"/>
              <a:ext cx="455574" cy="276999"/>
            </a:xfrm>
            <a:prstGeom prst="rect">
              <a:avLst/>
            </a:prstGeom>
            <a:noFill/>
          </p:spPr>
          <p:txBody>
            <a:bodyPr wrap="none" rtlCol="0">
              <a:spAutoFit/>
            </a:bodyPr>
            <a:lstStyle/>
            <a:p>
              <a:r>
                <a:rPr lang="en-US" sz="1200" dirty="0" smtClean="0"/>
                <a:t>101 </a:t>
              </a:r>
              <a:endParaRPr lang="en-US" sz="1200" dirty="0"/>
            </a:p>
          </p:txBody>
        </p:sp>
        <p:cxnSp>
          <p:nvCxnSpPr>
            <p:cNvPr id="15" name="直接连接符 14"/>
            <p:cNvCxnSpPr/>
            <p:nvPr/>
          </p:nvCxnSpPr>
          <p:spPr>
            <a:xfrm>
              <a:off x="2790822" y="3414711"/>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16" name="TextBox 15"/>
            <p:cNvSpPr txBox="1"/>
            <p:nvPr/>
          </p:nvSpPr>
          <p:spPr>
            <a:xfrm>
              <a:off x="2539004" y="2021336"/>
              <a:ext cx="1570238" cy="738664"/>
            </a:xfrm>
            <a:prstGeom prst="rect">
              <a:avLst/>
            </a:prstGeom>
            <a:noFill/>
            <a:ln w="12700">
              <a:solidFill>
                <a:schemeClr val="accent6">
                  <a:lumMod val="75000"/>
                </a:schemeClr>
              </a:solidFill>
            </a:ln>
          </p:spPr>
          <p:txBody>
            <a:bodyPr wrap="none" rtlCol="0">
              <a:spAutoFit/>
            </a:bodyPr>
            <a:lstStyle/>
            <a:p>
              <a:pPr algn="ctr"/>
              <a:r>
                <a:rPr lang="en-US" sz="1400" dirty="0" smtClean="0"/>
                <a:t>The first prediction</a:t>
              </a:r>
            </a:p>
            <a:p>
              <a:pPr algn="ctr"/>
              <a:r>
                <a:rPr lang="en-US" sz="1400" dirty="0" smtClean="0"/>
                <a:t> made in the </a:t>
              </a:r>
            </a:p>
            <a:p>
              <a:pPr algn="ctr"/>
              <a:r>
                <a:rPr lang="en-US" sz="1400" dirty="0" smtClean="0"/>
                <a:t>training sample</a:t>
              </a:r>
              <a:endParaRPr lang="en-US" sz="1400" dirty="0"/>
            </a:p>
          </p:txBody>
        </p:sp>
        <p:cxnSp>
          <p:nvCxnSpPr>
            <p:cNvPr id="17" name="直接箭头连接符 16"/>
            <p:cNvCxnSpPr>
              <a:stCxn id="16" idx="2"/>
            </p:cNvCxnSpPr>
            <p:nvPr/>
          </p:nvCxnSpPr>
          <p:spPr>
            <a:xfrm flipH="1">
              <a:off x="2818587" y="2760000"/>
              <a:ext cx="505536" cy="654711"/>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2347862" y="5410200"/>
              <a:ext cx="1575303" cy="307777"/>
            </a:xfrm>
            <a:prstGeom prst="rect">
              <a:avLst/>
            </a:prstGeom>
            <a:noFill/>
            <a:ln w="12700">
              <a:solidFill>
                <a:schemeClr val="tx2"/>
              </a:solidFill>
            </a:ln>
          </p:spPr>
          <p:txBody>
            <a:bodyPr wrap="none" rtlCol="0">
              <a:spAutoFit/>
            </a:bodyPr>
            <a:lstStyle/>
            <a:p>
              <a:r>
                <a:rPr lang="en-US" sz="1400" dirty="0" smtClean="0"/>
                <a:t>Pick the optimal k*</a:t>
              </a:r>
              <a:endParaRPr lang="en-US" sz="1400" dirty="0"/>
            </a:p>
          </p:txBody>
        </p:sp>
        <p:sp>
          <p:nvSpPr>
            <p:cNvPr id="19" name="TextBox 18"/>
            <p:cNvSpPr txBox="1"/>
            <p:nvPr/>
          </p:nvSpPr>
          <p:spPr>
            <a:xfrm>
              <a:off x="5638800" y="5410200"/>
              <a:ext cx="2001382" cy="307777"/>
            </a:xfrm>
            <a:prstGeom prst="rect">
              <a:avLst/>
            </a:prstGeom>
            <a:noFill/>
            <a:ln w="12700">
              <a:solidFill>
                <a:schemeClr val="tx2"/>
              </a:solidFill>
            </a:ln>
          </p:spPr>
          <p:txBody>
            <a:bodyPr wrap="none" rtlCol="0">
              <a:spAutoFit/>
            </a:bodyPr>
            <a:lstStyle/>
            <a:p>
              <a:r>
                <a:rPr lang="en-US" sz="1400" dirty="0" smtClean="0"/>
                <a:t>Test using the optimal k*</a:t>
              </a:r>
              <a:endParaRPr lang="en-US" sz="1400" dirty="0"/>
            </a:p>
          </p:txBody>
        </p:sp>
        <p:sp>
          <p:nvSpPr>
            <p:cNvPr id="20" name="左大括号 19"/>
            <p:cNvSpPr/>
            <p:nvPr/>
          </p:nvSpPr>
          <p:spPr>
            <a:xfrm rot="-16200000">
              <a:off x="1638707" y="2399893"/>
              <a:ext cx="228600" cy="1524814"/>
            </a:xfrm>
            <a:prstGeom prst="leftBrace">
              <a:avLst>
                <a:gd name="adj1" fmla="val 64063"/>
                <a:gd name="adj2" fmla="val 51953"/>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TextBox 20"/>
            <p:cNvSpPr txBox="1"/>
            <p:nvPr/>
          </p:nvSpPr>
          <p:spPr>
            <a:xfrm>
              <a:off x="838200" y="3999623"/>
              <a:ext cx="1939097" cy="307777"/>
            </a:xfrm>
            <a:prstGeom prst="rect">
              <a:avLst/>
            </a:prstGeom>
            <a:noFill/>
            <a:ln w="12700">
              <a:solidFill>
                <a:schemeClr val="tx2"/>
              </a:solidFill>
            </a:ln>
          </p:spPr>
          <p:txBody>
            <a:bodyPr wrap="square" rtlCol="0">
              <a:spAutoFit/>
            </a:bodyPr>
            <a:lstStyle/>
            <a:p>
              <a:pPr algn="ctr"/>
              <a:r>
                <a:rPr lang="en-US" sz="1400" dirty="0" smtClean="0"/>
                <a:t>Skip the first 100 data</a:t>
              </a:r>
              <a:endParaRPr lang="en-US" sz="1400" dirty="0"/>
            </a:p>
          </p:txBody>
        </p:sp>
        <p:sp>
          <p:nvSpPr>
            <p:cNvPr id="22" name="左大括号 21"/>
            <p:cNvSpPr/>
            <p:nvPr/>
          </p:nvSpPr>
          <p:spPr>
            <a:xfrm rot="-5400000">
              <a:off x="1695857" y="3104744"/>
              <a:ext cx="114301" cy="1524813"/>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p:cNvSpPr txBox="1"/>
            <p:nvPr/>
          </p:nvSpPr>
          <p:spPr>
            <a:xfrm>
              <a:off x="800394" y="2014746"/>
              <a:ext cx="1631408" cy="738664"/>
            </a:xfrm>
            <a:prstGeom prst="rect">
              <a:avLst/>
            </a:prstGeom>
            <a:noFill/>
            <a:ln w="12700">
              <a:solidFill>
                <a:schemeClr val="accent6">
                  <a:lumMod val="75000"/>
                </a:schemeClr>
              </a:solidFill>
            </a:ln>
          </p:spPr>
          <p:txBody>
            <a:bodyPr wrap="none" rtlCol="0">
              <a:spAutoFit/>
            </a:bodyPr>
            <a:lstStyle/>
            <a:p>
              <a:pPr algn="ctr"/>
              <a:r>
                <a:rPr lang="en-US" sz="1400" dirty="0" smtClean="0"/>
                <a:t>Data used to fit the </a:t>
              </a:r>
            </a:p>
            <a:p>
              <a:pPr algn="ctr"/>
              <a:r>
                <a:rPr lang="en-US" sz="1400" dirty="0" smtClean="0"/>
                <a:t>first model in the </a:t>
              </a:r>
            </a:p>
            <a:p>
              <a:pPr algn="ctr"/>
              <a:r>
                <a:rPr lang="en-US" sz="1400" dirty="0" smtClean="0"/>
                <a:t>training sample</a:t>
              </a:r>
              <a:endParaRPr lang="en-US" sz="1400" dirty="0"/>
            </a:p>
          </p:txBody>
        </p:sp>
        <p:cxnSp>
          <p:nvCxnSpPr>
            <p:cNvPr id="24" name="直接箭头连接符 23"/>
            <p:cNvCxnSpPr>
              <a:stCxn id="23" idx="2"/>
              <a:endCxn id="20" idx="1"/>
            </p:cNvCxnSpPr>
            <p:nvPr/>
          </p:nvCxnSpPr>
          <p:spPr>
            <a:xfrm>
              <a:off x="1616098" y="2753410"/>
              <a:ext cx="107129" cy="294590"/>
            </a:xfrm>
            <a:prstGeom prst="straightConnector1">
              <a:avLst/>
            </a:prstGeom>
            <a:ln w="1270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左大括号 24"/>
            <p:cNvSpPr/>
            <p:nvPr/>
          </p:nvSpPr>
          <p:spPr>
            <a:xfrm rot="-16200000">
              <a:off x="2933700" y="1257300"/>
              <a:ext cx="228600" cy="4114799"/>
            </a:xfrm>
            <a:prstGeom prst="leftBrace">
              <a:avLst>
                <a:gd name="adj1" fmla="val 64063"/>
                <a:gd name="adj2" fmla="val 39355"/>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6" name="TextBox 25"/>
            <p:cNvSpPr txBox="1"/>
            <p:nvPr/>
          </p:nvSpPr>
          <p:spPr>
            <a:xfrm>
              <a:off x="4235992" y="2004536"/>
              <a:ext cx="1631408" cy="738664"/>
            </a:xfrm>
            <a:prstGeom prst="rect">
              <a:avLst/>
            </a:prstGeom>
            <a:noFill/>
            <a:ln w="12700">
              <a:solidFill>
                <a:srgbClr val="00B050"/>
              </a:solidFill>
            </a:ln>
          </p:spPr>
          <p:txBody>
            <a:bodyPr wrap="none" rtlCol="0">
              <a:spAutoFit/>
            </a:bodyPr>
            <a:lstStyle/>
            <a:p>
              <a:pPr algn="ctr"/>
              <a:r>
                <a:rPr lang="en-US" sz="1400" dirty="0" smtClean="0"/>
                <a:t>Data used to fit the </a:t>
              </a:r>
            </a:p>
            <a:p>
              <a:pPr algn="ctr"/>
              <a:r>
                <a:rPr lang="en-US" sz="1400" dirty="0" smtClean="0"/>
                <a:t>first model in the </a:t>
              </a:r>
            </a:p>
            <a:p>
              <a:pPr algn="ctr"/>
              <a:r>
                <a:rPr lang="en-US" sz="1400" dirty="0" smtClean="0"/>
                <a:t>test sample</a:t>
              </a:r>
              <a:endParaRPr lang="en-US" sz="1400" dirty="0"/>
            </a:p>
          </p:txBody>
        </p:sp>
        <p:sp>
          <p:nvSpPr>
            <p:cNvPr id="27" name="TextBox 26"/>
            <p:cNvSpPr txBox="1"/>
            <p:nvPr/>
          </p:nvSpPr>
          <p:spPr>
            <a:xfrm>
              <a:off x="4922419" y="3581400"/>
              <a:ext cx="335381" cy="276999"/>
            </a:xfrm>
            <a:prstGeom prst="rect">
              <a:avLst/>
            </a:prstGeom>
            <a:noFill/>
          </p:spPr>
          <p:txBody>
            <a:bodyPr wrap="none" rtlCol="0">
              <a:spAutoFit/>
            </a:bodyPr>
            <a:lstStyle/>
            <a:p>
              <a:r>
                <a:rPr lang="en-US" sz="1200" dirty="0" smtClean="0"/>
                <a:t>T</a:t>
              </a:r>
              <a:r>
                <a:rPr lang="en-US" sz="700" dirty="0" smtClean="0"/>
                <a:t>1</a:t>
              </a:r>
            </a:p>
          </p:txBody>
        </p:sp>
        <p:sp>
          <p:nvSpPr>
            <p:cNvPr id="28" name="TextBox 27"/>
            <p:cNvSpPr txBox="1"/>
            <p:nvPr/>
          </p:nvSpPr>
          <p:spPr>
            <a:xfrm>
              <a:off x="7924708" y="3581400"/>
              <a:ext cx="304892" cy="276999"/>
            </a:xfrm>
            <a:prstGeom prst="rect">
              <a:avLst/>
            </a:prstGeom>
            <a:noFill/>
          </p:spPr>
          <p:txBody>
            <a:bodyPr wrap="none" rtlCol="0">
              <a:spAutoFit/>
            </a:bodyPr>
            <a:lstStyle/>
            <a:p>
              <a:r>
                <a:rPr lang="en-US" sz="1200" dirty="0" smtClean="0"/>
                <a:t>T</a:t>
              </a:r>
              <a:r>
                <a:rPr lang="en-US" sz="700" dirty="0"/>
                <a:t>2</a:t>
              </a:r>
              <a:endParaRPr lang="en-US" sz="700" dirty="0" smtClean="0"/>
            </a:p>
          </p:txBody>
        </p:sp>
        <p:cxnSp>
          <p:nvCxnSpPr>
            <p:cNvPr id="29" name="直接连接符 28"/>
            <p:cNvCxnSpPr/>
            <p:nvPr/>
          </p:nvCxnSpPr>
          <p:spPr>
            <a:xfrm>
              <a:off x="8048400" y="3398520"/>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30" name="直接箭头连接符 29"/>
            <p:cNvCxnSpPr>
              <a:stCxn id="26" idx="2"/>
            </p:cNvCxnSpPr>
            <p:nvPr/>
          </p:nvCxnSpPr>
          <p:spPr>
            <a:xfrm flipH="1">
              <a:off x="3657601" y="2743200"/>
              <a:ext cx="1394095" cy="457199"/>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5257800" y="2744705"/>
              <a:ext cx="1597496" cy="653815"/>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019800" y="2021336"/>
              <a:ext cx="1631408" cy="738664"/>
            </a:xfrm>
            <a:prstGeom prst="rect">
              <a:avLst/>
            </a:prstGeom>
            <a:noFill/>
            <a:ln w="12700">
              <a:solidFill>
                <a:srgbClr val="00B050"/>
              </a:solidFill>
            </a:ln>
          </p:spPr>
          <p:txBody>
            <a:bodyPr wrap="none" rtlCol="0">
              <a:spAutoFit/>
            </a:bodyPr>
            <a:lstStyle/>
            <a:p>
              <a:pPr algn="ctr"/>
              <a:r>
                <a:rPr lang="en-US" sz="1400" dirty="0" smtClean="0"/>
                <a:t>The first prediction</a:t>
              </a:r>
            </a:p>
            <a:p>
              <a:pPr algn="ctr"/>
              <a:r>
                <a:rPr lang="en-US" sz="1400" dirty="0" smtClean="0"/>
                <a:t> made in the </a:t>
              </a:r>
            </a:p>
            <a:p>
              <a:pPr algn="ctr"/>
              <a:r>
                <a:rPr lang="en-US" sz="1400" dirty="0" smtClean="0"/>
                <a:t>test sample</a:t>
              </a:r>
              <a:endParaRPr lang="en-US" sz="1400" dirty="0"/>
            </a:p>
          </p:txBody>
        </p:sp>
        <p:sp>
          <p:nvSpPr>
            <p:cNvPr id="33" name="TextBox 32"/>
            <p:cNvSpPr txBox="1"/>
            <p:nvPr/>
          </p:nvSpPr>
          <p:spPr>
            <a:xfrm>
              <a:off x="5074819" y="35814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p:sp>
          <p:nvSpPr>
            <p:cNvPr id="34" name="TextBox 33"/>
            <p:cNvSpPr txBox="1"/>
            <p:nvPr/>
          </p:nvSpPr>
          <p:spPr>
            <a:xfrm>
              <a:off x="3901499" y="3849985"/>
              <a:ext cx="2804101" cy="461665"/>
            </a:xfrm>
            <a:prstGeom prst="rect">
              <a:avLst/>
            </a:prstGeom>
            <a:noFill/>
            <a:ln w="12700">
              <a:solidFill>
                <a:schemeClr val="tx2"/>
              </a:solidFill>
            </a:ln>
          </p:spPr>
          <p:txBody>
            <a:bodyPr wrap="none" rtlCol="0">
              <a:spAutoFit/>
            </a:bodyPr>
            <a:lstStyle/>
            <a:p>
              <a:r>
                <a:rPr lang="en-US" sz="1200" dirty="0" smtClean="0"/>
                <a:t>T</a:t>
              </a:r>
              <a:r>
                <a:rPr lang="en-US" sz="1200" baseline="-25000" dirty="0" smtClean="0"/>
                <a:t>1</a:t>
              </a:r>
              <a:r>
                <a:rPr lang="en-US" sz="1200" dirty="0" smtClean="0"/>
                <a:t> is the last datum in the training sample</a:t>
              </a:r>
            </a:p>
            <a:p>
              <a:r>
                <a:rPr lang="en-US" sz="1200" dirty="0" smtClean="0"/>
                <a:t>T</a:t>
              </a:r>
              <a:r>
                <a:rPr lang="en-US" sz="1200" baseline="-25000" dirty="0" smtClean="0"/>
                <a:t>1</a:t>
              </a:r>
              <a:r>
                <a:rPr lang="en-US" sz="1200" dirty="0" smtClean="0"/>
                <a:t>+1 is the first datum in the test sample</a:t>
              </a:r>
            </a:p>
          </p:txBody>
        </p:sp>
      </p:grpSp>
      <p:sp>
        <p:nvSpPr>
          <p:cNvPr id="35" name="灯片编号占位符 34"/>
          <p:cNvSpPr>
            <a:spLocks noGrp="1"/>
          </p:cNvSpPr>
          <p:nvPr>
            <p:ph type="sldNum" sz="quarter" idx="12"/>
          </p:nvPr>
        </p:nvSpPr>
        <p:spPr/>
        <p:txBody>
          <a:bodyPr/>
          <a:lstStyle/>
          <a:p>
            <a:fld id="{B06F3171-92E9-4797-AB00-F462CF1A82AE}" type="slidenum">
              <a:rPr lang="en-US" smtClean="0"/>
              <a:t>19</a:t>
            </a:fld>
            <a:endParaRPr lang="en-US"/>
          </a:p>
        </p:txBody>
      </p:sp>
    </p:spTree>
    <p:extLst>
      <p:ext uri="{BB962C8B-B14F-4D97-AF65-F5344CB8AC3E}">
        <p14:creationId xmlns:p14="http://schemas.microsoft.com/office/powerpoint/2010/main" val="4945926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b="1" dirty="0"/>
              <a:t>VAR (Vector Auto Regression</a:t>
            </a:r>
            <a:r>
              <a:rPr lang="en-US" b="1" dirty="0" smtClean="0"/>
              <a:t>)</a:t>
            </a:r>
            <a:endParaRPr lang="en-US" dirty="0"/>
          </a:p>
        </p:txBody>
      </p:sp>
      <p:sp>
        <p:nvSpPr>
          <p:cNvPr id="3" name="内容占位符 2"/>
          <p:cNvSpPr>
            <a:spLocks noGrp="1"/>
          </p:cNvSpPr>
          <p:nvPr>
            <p:ph idx="1"/>
          </p:nvPr>
        </p:nvSpPr>
        <p:spPr/>
        <p:txBody>
          <a:bodyPr>
            <a:normAutofit/>
          </a:bodyPr>
          <a:lstStyle/>
          <a:p>
            <a:pPr marL="0" indent="0">
              <a:buNone/>
            </a:pPr>
            <a:r>
              <a:rPr lang="en-US" b="1" dirty="0"/>
              <a:t>General Methodology </a:t>
            </a:r>
            <a:r>
              <a:rPr lang="en-US" b="1" dirty="0" smtClean="0"/>
              <a:t>– VAR</a:t>
            </a:r>
          </a:p>
          <a:p>
            <a:pPr marL="0" indent="0">
              <a:buNone/>
            </a:pPr>
            <a:endParaRPr lang="en-US" dirty="0"/>
          </a:p>
          <a:p>
            <a:pPr marL="0" indent="0">
              <a:buNone/>
            </a:pPr>
            <a:endParaRPr lang="en-US" dirty="0"/>
          </a:p>
        </p:txBody>
      </p:sp>
      <p:grpSp>
        <p:nvGrpSpPr>
          <p:cNvPr id="52" name="组合 51"/>
          <p:cNvGrpSpPr/>
          <p:nvPr/>
        </p:nvGrpSpPr>
        <p:grpSpPr>
          <a:xfrm>
            <a:off x="966784" y="2690336"/>
            <a:ext cx="7262816" cy="3253264"/>
            <a:chOff x="966784" y="2537936"/>
            <a:chExt cx="7262816" cy="3253264"/>
          </a:xfrm>
        </p:grpSpPr>
        <p:cxnSp>
          <p:nvCxnSpPr>
            <p:cNvPr id="28" name="直接箭头连接符 27"/>
            <p:cNvCxnSpPr/>
            <p:nvPr/>
          </p:nvCxnSpPr>
          <p:spPr>
            <a:xfrm>
              <a:off x="990600" y="4114800"/>
              <a:ext cx="7239000" cy="853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5105400" y="39319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30" name="左大括号 29"/>
            <p:cNvSpPr/>
            <p:nvPr/>
          </p:nvSpPr>
          <p:spPr>
            <a:xfrm rot="-5400000">
              <a:off x="2959892" y="3160691"/>
              <a:ext cx="228600" cy="4214816"/>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左大括号 30"/>
            <p:cNvSpPr/>
            <p:nvPr/>
          </p:nvSpPr>
          <p:spPr>
            <a:xfrm rot="-5400000">
              <a:off x="6665121" y="3956028"/>
              <a:ext cx="228600" cy="2624141"/>
            </a:xfrm>
            <a:prstGeom prst="leftBrace">
              <a:avLst>
                <a:gd name="adj1" fmla="val 64063"/>
                <a:gd name="adj2" fmla="val 51953"/>
              </a:avLst>
            </a:prstGeom>
            <a:ln w="127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2" name="直接连接符 31"/>
            <p:cNvCxnSpPr/>
            <p:nvPr/>
          </p:nvCxnSpPr>
          <p:spPr>
            <a:xfrm>
              <a:off x="5410200" y="39319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33" name="左大括号 32"/>
            <p:cNvSpPr/>
            <p:nvPr/>
          </p:nvSpPr>
          <p:spPr>
            <a:xfrm rot="-16200000">
              <a:off x="2933700" y="1866900"/>
              <a:ext cx="228600" cy="4114799"/>
            </a:xfrm>
            <a:prstGeom prst="leftBrace">
              <a:avLst>
                <a:gd name="adj1" fmla="val 64063"/>
                <a:gd name="adj2" fmla="val 50003"/>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TextBox 33"/>
            <p:cNvSpPr txBox="1"/>
            <p:nvPr/>
          </p:nvSpPr>
          <p:spPr>
            <a:xfrm>
              <a:off x="1524001" y="2537936"/>
              <a:ext cx="1392504" cy="523220"/>
            </a:xfrm>
            <a:prstGeom prst="rect">
              <a:avLst/>
            </a:prstGeom>
            <a:noFill/>
            <a:ln w="12700">
              <a:solidFill>
                <a:srgbClr val="00B050"/>
              </a:solidFill>
            </a:ln>
          </p:spPr>
          <p:txBody>
            <a:bodyPr wrap="square" rtlCol="0">
              <a:spAutoFit/>
            </a:bodyPr>
            <a:lstStyle/>
            <a:p>
              <a:pPr algn="ctr"/>
              <a:r>
                <a:rPr lang="en-US" sz="1400" dirty="0" smtClean="0"/>
                <a:t>Data used to fit</a:t>
              </a:r>
            </a:p>
            <a:p>
              <a:pPr algn="ctr"/>
              <a:r>
                <a:rPr lang="en-US" sz="1400" dirty="0" smtClean="0"/>
                <a:t> the first model</a:t>
              </a:r>
              <a:endParaRPr lang="en-US" sz="1400" dirty="0"/>
            </a:p>
          </p:txBody>
        </p:sp>
        <p:sp>
          <p:nvSpPr>
            <p:cNvPr id="35" name="TextBox 34"/>
            <p:cNvSpPr txBox="1"/>
            <p:nvPr/>
          </p:nvSpPr>
          <p:spPr>
            <a:xfrm>
              <a:off x="4965700" y="4114800"/>
              <a:ext cx="335381" cy="276999"/>
            </a:xfrm>
            <a:prstGeom prst="rect">
              <a:avLst/>
            </a:prstGeom>
            <a:noFill/>
          </p:spPr>
          <p:txBody>
            <a:bodyPr wrap="none" rtlCol="0">
              <a:spAutoFit/>
            </a:bodyPr>
            <a:lstStyle/>
            <a:p>
              <a:r>
                <a:rPr lang="en-US" sz="1200" dirty="0" smtClean="0"/>
                <a:t>T</a:t>
              </a:r>
              <a:r>
                <a:rPr lang="en-US" sz="700" dirty="0" smtClean="0"/>
                <a:t>1</a:t>
              </a:r>
            </a:p>
          </p:txBody>
        </p:sp>
        <p:sp>
          <p:nvSpPr>
            <p:cNvPr id="36" name="TextBox 35"/>
            <p:cNvSpPr txBox="1"/>
            <p:nvPr/>
          </p:nvSpPr>
          <p:spPr>
            <a:xfrm>
              <a:off x="7924708" y="4114800"/>
              <a:ext cx="304892" cy="276999"/>
            </a:xfrm>
            <a:prstGeom prst="rect">
              <a:avLst/>
            </a:prstGeom>
            <a:noFill/>
          </p:spPr>
          <p:txBody>
            <a:bodyPr wrap="none" rtlCol="0">
              <a:spAutoFit/>
            </a:bodyPr>
            <a:lstStyle/>
            <a:p>
              <a:r>
                <a:rPr lang="en-US" sz="1200" dirty="0" smtClean="0"/>
                <a:t>T</a:t>
              </a:r>
              <a:r>
                <a:rPr lang="en-US" sz="700" dirty="0"/>
                <a:t>2</a:t>
              </a:r>
              <a:endParaRPr lang="en-US" sz="700" dirty="0" smtClean="0"/>
            </a:p>
          </p:txBody>
        </p:sp>
        <p:cxnSp>
          <p:nvCxnSpPr>
            <p:cNvPr id="37" name="直接连接符 36"/>
            <p:cNvCxnSpPr/>
            <p:nvPr/>
          </p:nvCxnSpPr>
          <p:spPr>
            <a:xfrm>
              <a:off x="8048400" y="3931920"/>
              <a:ext cx="0" cy="182880"/>
            </a:xfrm>
            <a:prstGeom prst="line">
              <a:avLst/>
            </a:prstGeom>
            <a:ln w="12700"/>
          </p:spPr>
          <p:style>
            <a:lnRef idx="1">
              <a:schemeClr val="dk1"/>
            </a:lnRef>
            <a:fillRef idx="0">
              <a:schemeClr val="dk1"/>
            </a:fillRef>
            <a:effectRef idx="0">
              <a:schemeClr val="dk1"/>
            </a:effectRef>
            <a:fontRef idx="minor">
              <a:schemeClr val="tx1"/>
            </a:fontRef>
          </p:style>
        </p:cxnSp>
        <p:cxnSp>
          <p:nvCxnSpPr>
            <p:cNvPr id="38" name="直接箭头连接符 37"/>
            <p:cNvCxnSpPr>
              <a:stCxn id="34" idx="2"/>
            </p:cNvCxnSpPr>
            <p:nvPr/>
          </p:nvCxnSpPr>
          <p:spPr>
            <a:xfrm>
              <a:off x="2220253" y="3061156"/>
              <a:ext cx="696251" cy="863143"/>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40" idx="2"/>
            </p:cNvCxnSpPr>
            <p:nvPr/>
          </p:nvCxnSpPr>
          <p:spPr>
            <a:xfrm flipH="1">
              <a:off x="5467351" y="3090386"/>
              <a:ext cx="238600" cy="833913"/>
            </a:xfrm>
            <a:prstGeom prst="straightConnector1">
              <a:avLst/>
            </a:prstGeom>
            <a:ln w="1270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239702" y="2567166"/>
              <a:ext cx="932498" cy="523220"/>
            </a:xfrm>
            <a:prstGeom prst="rect">
              <a:avLst/>
            </a:prstGeom>
            <a:noFill/>
            <a:ln w="12700">
              <a:solidFill>
                <a:srgbClr val="00B050"/>
              </a:solidFill>
            </a:ln>
          </p:spPr>
          <p:txBody>
            <a:bodyPr wrap="none" rtlCol="0">
              <a:spAutoFit/>
            </a:bodyPr>
            <a:lstStyle/>
            <a:p>
              <a:pPr algn="ctr"/>
              <a:r>
                <a:rPr lang="en-US" sz="1400" dirty="0" smtClean="0"/>
                <a:t>The first </a:t>
              </a:r>
            </a:p>
            <a:p>
              <a:pPr algn="ctr"/>
              <a:r>
                <a:rPr lang="en-US" sz="1400" dirty="0" smtClean="0"/>
                <a:t>prediction</a:t>
              </a:r>
            </a:p>
          </p:txBody>
        </p:sp>
        <p:sp>
          <p:nvSpPr>
            <p:cNvPr id="41" name="TextBox 40"/>
            <p:cNvSpPr txBox="1"/>
            <p:nvPr/>
          </p:nvSpPr>
          <p:spPr>
            <a:xfrm>
              <a:off x="5181600" y="41148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+1</a:t>
              </a:r>
            </a:p>
          </p:txBody>
        </p:sp>
        <p:sp>
          <p:nvSpPr>
            <p:cNvPr id="42" name="TextBox 41"/>
            <p:cNvSpPr txBox="1"/>
            <p:nvPr/>
          </p:nvSpPr>
          <p:spPr>
            <a:xfrm>
              <a:off x="3901499" y="4383385"/>
              <a:ext cx="2833661" cy="646331"/>
            </a:xfrm>
            <a:prstGeom prst="rect">
              <a:avLst/>
            </a:prstGeom>
            <a:noFill/>
            <a:ln w="12700">
              <a:solidFill>
                <a:schemeClr val="tx2"/>
              </a:solidFill>
            </a:ln>
          </p:spPr>
          <p:txBody>
            <a:bodyPr wrap="none" rtlCol="0">
              <a:spAutoFit/>
            </a:bodyPr>
            <a:lstStyle/>
            <a:p>
              <a:r>
                <a:rPr lang="en-US" sz="1200" dirty="0" smtClean="0"/>
                <a:t>T1 is the last datum in the first 3.5 years</a:t>
              </a:r>
            </a:p>
            <a:p>
              <a:r>
                <a:rPr lang="en-US" sz="1200" dirty="0" smtClean="0"/>
                <a:t>T1+1 is the first datum in the last 1.5 years</a:t>
              </a:r>
            </a:p>
            <a:p>
              <a:r>
                <a:rPr lang="en-US" sz="1200" dirty="0" smtClean="0"/>
                <a:t>T2 is the last datum in the test sample</a:t>
              </a:r>
            </a:p>
          </p:txBody>
        </p:sp>
        <p:cxnSp>
          <p:nvCxnSpPr>
            <p:cNvPr id="43" name="直接箭头连接符 42"/>
            <p:cNvCxnSpPr>
              <a:stCxn id="44" idx="2"/>
            </p:cNvCxnSpPr>
            <p:nvPr/>
          </p:nvCxnSpPr>
          <p:spPr>
            <a:xfrm flipH="1">
              <a:off x="5761306" y="3124200"/>
              <a:ext cx="1261873" cy="762000"/>
            </a:xfrm>
            <a:prstGeom prst="straightConnector1">
              <a:avLst/>
            </a:prstGeom>
            <a:ln w="12700">
              <a:solidFill>
                <a:srgbClr val="A30563"/>
              </a:solidFill>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6495567" y="2600980"/>
              <a:ext cx="1055224" cy="523220"/>
            </a:xfrm>
            <a:prstGeom prst="rect">
              <a:avLst/>
            </a:prstGeom>
            <a:noFill/>
            <a:ln w="12700">
              <a:solidFill>
                <a:srgbClr val="A30563"/>
              </a:solidFill>
            </a:ln>
          </p:spPr>
          <p:txBody>
            <a:bodyPr wrap="none" rtlCol="0">
              <a:spAutoFit/>
            </a:bodyPr>
            <a:lstStyle/>
            <a:p>
              <a:pPr algn="ctr"/>
              <a:r>
                <a:rPr lang="en-US" sz="1400" dirty="0" smtClean="0"/>
                <a:t>The second </a:t>
              </a:r>
            </a:p>
            <a:p>
              <a:pPr algn="ctr"/>
              <a:r>
                <a:rPr lang="en-US" sz="1400" dirty="0" smtClean="0"/>
                <a:t>prediction</a:t>
              </a:r>
            </a:p>
          </p:txBody>
        </p:sp>
        <p:cxnSp>
          <p:nvCxnSpPr>
            <p:cNvPr id="45" name="直接连接符 44"/>
            <p:cNvCxnSpPr/>
            <p:nvPr/>
          </p:nvCxnSpPr>
          <p:spPr>
            <a:xfrm>
              <a:off x="5715000" y="3931920"/>
              <a:ext cx="0" cy="182880"/>
            </a:xfrm>
            <a:prstGeom prst="line">
              <a:avLst/>
            </a:prstGeom>
            <a:ln w="12700"/>
          </p:spPr>
          <p:style>
            <a:lnRef idx="1">
              <a:schemeClr val="dk1"/>
            </a:lnRef>
            <a:fillRef idx="0">
              <a:schemeClr val="dk1"/>
            </a:fillRef>
            <a:effectRef idx="0">
              <a:schemeClr val="dk1"/>
            </a:effectRef>
            <a:fontRef idx="minor">
              <a:schemeClr val="tx1"/>
            </a:fontRef>
          </p:style>
        </p:cxnSp>
        <p:sp>
          <p:nvSpPr>
            <p:cNvPr id="46" name="TextBox 45"/>
            <p:cNvSpPr txBox="1"/>
            <p:nvPr/>
          </p:nvSpPr>
          <p:spPr>
            <a:xfrm>
              <a:off x="5530850" y="4114800"/>
              <a:ext cx="460382" cy="276999"/>
            </a:xfrm>
            <a:prstGeom prst="rect">
              <a:avLst/>
            </a:prstGeom>
            <a:noFill/>
          </p:spPr>
          <p:txBody>
            <a:bodyPr wrap="none" rtlCol="0">
              <a:spAutoFit/>
            </a:bodyPr>
            <a:lstStyle/>
            <a:p>
              <a:r>
                <a:rPr lang="en-US" sz="1200" dirty="0" smtClean="0"/>
                <a:t>T</a:t>
              </a:r>
              <a:r>
                <a:rPr lang="en-US" sz="700" dirty="0" smtClean="0"/>
                <a:t>1</a:t>
              </a:r>
              <a:r>
                <a:rPr lang="en-US" sz="1200" dirty="0" smtClean="0"/>
                <a:t>+2</a:t>
              </a:r>
            </a:p>
          </p:txBody>
        </p:sp>
        <p:sp>
          <p:nvSpPr>
            <p:cNvPr id="47" name="左大括号 46"/>
            <p:cNvSpPr/>
            <p:nvPr/>
          </p:nvSpPr>
          <p:spPr>
            <a:xfrm rot="-16200000">
              <a:off x="3086100" y="1485901"/>
              <a:ext cx="228600" cy="4419599"/>
            </a:xfrm>
            <a:prstGeom prst="leftBrace">
              <a:avLst>
                <a:gd name="adj1" fmla="val 64063"/>
                <a:gd name="adj2" fmla="val 50003"/>
              </a:avLst>
            </a:prstGeom>
            <a:ln w="12700">
              <a:solidFill>
                <a:srgbClr val="A305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48" name="直接箭头连接符 47"/>
            <p:cNvCxnSpPr>
              <a:stCxn id="49" idx="2"/>
            </p:cNvCxnSpPr>
            <p:nvPr/>
          </p:nvCxnSpPr>
          <p:spPr>
            <a:xfrm flipH="1">
              <a:off x="3273821" y="3061156"/>
              <a:ext cx="609522" cy="520244"/>
            </a:xfrm>
            <a:prstGeom prst="straightConnector1">
              <a:avLst/>
            </a:prstGeom>
            <a:ln w="12700">
              <a:solidFill>
                <a:srgbClr val="A30563"/>
              </a:solidFill>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118486" y="2537936"/>
              <a:ext cx="1529714" cy="523220"/>
            </a:xfrm>
            <a:prstGeom prst="rect">
              <a:avLst/>
            </a:prstGeom>
            <a:noFill/>
            <a:ln w="12700">
              <a:solidFill>
                <a:srgbClr val="A30563"/>
              </a:solidFill>
            </a:ln>
          </p:spPr>
          <p:txBody>
            <a:bodyPr wrap="none" rtlCol="0">
              <a:spAutoFit/>
            </a:bodyPr>
            <a:lstStyle/>
            <a:p>
              <a:pPr algn="ctr"/>
              <a:r>
                <a:rPr lang="en-US" sz="1400" dirty="0" smtClean="0"/>
                <a:t>Data used to fit</a:t>
              </a:r>
            </a:p>
            <a:p>
              <a:pPr algn="ctr"/>
              <a:r>
                <a:rPr lang="en-US" sz="1400" dirty="0" smtClean="0"/>
                <a:t> the second model</a:t>
              </a:r>
              <a:endParaRPr lang="en-US" sz="1400" dirty="0"/>
            </a:p>
          </p:txBody>
        </p:sp>
        <p:sp>
          <p:nvSpPr>
            <p:cNvPr id="50" name="TextBox 49"/>
            <p:cNvSpPr txBox="1"/>
            <p:nvPr/>
          </p:nvSpPr>
          <p:spPr>
            <a:xfrm>
              <a:off x="2401083" y="5390118"/>
              <a:ext cx="1468864" cy="369332"/>
            </a:xfrm>
            <a:prstGeom prst="rect">
              <a:avLst/>
            </a:prstGeom>
            <a:noFill/>
          </p:spPr>
          <p:txBody>
            <a:bodyPr wrap="none" rtlCol="0">
              <a:spAutoFit/>
            </a:bodyPr>
            <a:lstStyle/>
            <a:p>
              <a:pPr algn="ctr"/>
              <a:r>
                <a:rPr lang="en-US" dirty="0" smtClean="0"/>
                <a:t>First 3.5 Years</a:t>
              </a:r>
              <a:endParaRPr lang="en-US" dirty="0"/>
            </a:p>
          </p:txBody>
        </p:sp>
        <p:sp>
          <p:nvSpPr>
            <p:cNvPr id="51" name="TextBox 50"/>
            <p:cNvSpPr txBox="1"/>
            <p:nvPr/>
          </p:nvSpPr>
          <p:spPr>
            <a:xfrm>
              <a:off x="5994544" y="5421868"/>
              <a:ext cx="1442382" cy="369332"/>
            </a:xfrm>
            <a:prstGeom prst="rect">
              <a:avLst/>
            </a:prstGeom>
            <a:noFill/>
          </p:spPr>
          <p:txBody>
            <a:bodyPr wrap="none" rtlCol="0">
              <a:spAutoFit/>
            </a:bodyPr>
            <a:lstStyle/>
            <a:p>
              <a:pPr algn="ctr"/>
              <a:r>
                <a:rPr lang="en-US" dirty="0" smtClean="0"/>
                <a:t>Last 1.5 Years</a:t>
              </a:r>
              <a:endParaRPr lang="en-US" dirty="0"/>
            </a:p>
          </p:txBody>
        </p:sp>
      </p:grpSp>
      <p:sp>
        <p:nvSpPr>
          <p:cNvPr id="4" name="灯片编号占位符 3"/>
          <p:cNvSpPr>
            <a:spLocks noGrp="1"/>
          </p:cNvSpPr>
          <p:nvPr>
            <p:ph type="sldNum" sz="quarter" idx="12"/>
          </p:nvPr>
        </p:nvSpPr>
        <p:spPr/>
        <p:txBody>
          <a:bodyPr/>
          <a:lstStyle/>
          <a:p>
            <a:fld id="{B06F3171-92E9-4797-AB00-F462CF1A82AE}" type="slidenum">
              <a:rPr lang="en-US" smtClean="0"/>
              <a:t>2</a:t>
            </a:fld>
            <a:endParaRPr lang="en-US"/>
          </a:p>
        </p:txBody>
      </p:sp>
    </p:spTree>
    <p:extLst>
      <p:ext uri="{BB962C8B-B14F-4D97-AF65-F5344CB8AC3E}">
        <p14:creationId xmlns:p14="http://schemas.microsoft.com/office/powerpoint/2010/main" val="20144104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p:sp>
        <p:nvSpPr>
          <p:cNvPr id="3" name="内容占位符 2"/>
          <p:cNvSpPr>
            <a:spLocks noGrp="1"/>
          </p:cNvSpPr>
          <p:nvPr>
            <p:ph idx="1"/>
          </p:nvPr>
        </p:nvSpPr>
        <p:spPr/>
        <p:txBody>
          <a:bodyPr>
            <a:normAutofit fontScale="92500" lnSpcReduction="10000"/>
          </a:bodyPr>
          <a:lstStyle/>
          <a:p>
            <a:pPr marL="514350" lvl="0" indent="-514350">
              <a:buFont typeface="+mj-lt"/>
              <a:buAutoNum type="arabicParenR"/>
            </a:pPr>
            <a:r>
              <a:rPr lang="en-US" dirty="0"/>
              <a:t>We divided the data into the training sample (first 3.5 years until October 31</a:t>
            </a:r>
            <a:r>
              <a:rPr lang="en-US" baseline="30000" dirty="0"/>
              <a:t>st</a:t>
            </a:r>
            <a:r>
              <a:rPr lang="en-US" dirty="0"/>
              <a:t> 2011) and the test sample (last 1.5 years since November 1</a:t>
            </a:r>
            <a:r>
              <a:rPr lang="en-US" baseline="30000" dirty="0"/>
              <a:t>st</a:t>
            </a:r>
            <a:r>
              <a:rPr lang="en-US" dirty="0"/>
              <a:t> 2011).</a:t>
            </a:r>
          </a:p>
          <a:p>
            <a:pPr marL="514350" lvl="0" indent="-514350">
              <a:spcAft>
                <a:spcPts val="1200"/>
              </a:spcAft>
              <a:buFont typeface="+mj-lt"/>
              <a:buAutoNum type="arabicParenR"/>
            </a:pPr>
            <a:r>
              <a:rPr lang="en-US" dirty="0"/>
              <a:t>We used an expanding window (i.e., using all historical data) to find the k-nearest points. </a:t>
            </a:r>
          </a:p>
          <a:p>
            <a:r>
              <a:rPr lang="en-US" sz="3000" dirty="0" smtClean="0"/>
              <a:t>Notice </a:t>
            </a:r>
            <a:r>
              <a:rPr lang="en-US" sz="3000" dirty="0"/>
              <a:t>that since we applied KNN on a time series of annualized daily </a:t>
            </a:r>
            <a:r>
              <a:rPr lang="en-US" sz="3000" dirty="0" smtClean="0"/>
              <a:t>volatilities, </a:t>
            </a:r>
            <a:r>
              <a:rPr lang="en-US" sz="3000" dirty="0"/>
              <a:t>we should not use the random sampling method which ignores the time information</a:t>
            </a:r>
            <a:r>
              <a:rPr lang="en-US" sz="3000" dirty="0" smtClean="0"/>
              <a:t>.</a:t>
            </a:r>
            <a:endParaRPr lang="en-US" sz="3000" dirty="0"/>
          </a:p>
        </p:txBody>
      </p:sp>
      <p:sp>
        <p:nvSpPr>
          <p:cNvPr id="4" name="灯片编号占位符 3"/>
          <p:cNvSpPr>
            <a:spLocks noGrp="1"/>
          </p:cNvSpPr>
          <p:nvPr>
            <p:ph type="sldNum" sz="quarter" idx="12"/>
          </p:nvPr>
        </p:nvSpPr>
        <p:spPr/>
        <p:txBody>
          <a:bodyPr/>
          <a:lstStyle/>
          <a:p>
            <a:fld id="{B06F3171-92E9-4797-AB00-F462CF1A82AE}" type="slidenum">
              <a:rPr lang="en-US" smtClean="0"/>
              <a:t>20</a:t>
            </a:fld>
            <a:endParaRPr lang="en-US"/>
          </a:p>
        </p:txBody>
      </p:sp>
    </p:spTree>
    <p:extLst>
      <p:ext uri="{BB962C8B-B14F-4D97-AF65-F5344CB8AC3E}">
        <p14:creationId xmlns:p14="http://schemas.microsoft.com/office/powerpoint/2010/main" val="2004267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Autofit/>
              </a:bodyPr>
              <a:lstStyle/>
              <a:p>
                <a:pPr marL="514350" lvl="0" indent="-514350">
                  <a:spcAft>
                    <a:spcPts val="1200"/>
                  </a:spcAft>
                  <a:buFont typeface="+mj-lt"/>
                  <a:buAutoNum type="arabicParenR" startAt="3"/>
                </a:pPr>
                <a:r>
                  <a:rPr lang="en-US" sz="2600" dirty="0"/>
                  <a:t>We skipped the data of the first 100 days and made the first prediction in the training sample at the start from the 101</a:t>
                </a:r>
                <a:r>
                  <a:rPr lang="en-US" sz="2600" baseline="30000" dirty="0"/>
                  <a:t>th</a:t>
                </a:r>
                <a:r>
                  <a:rPr lang="en-US" sz="2600" dirty="0"/>
                  <a:t> day in order to have enough points in the model. </a:t>
                </a:r>
              </a:p>
              <a:p>
                <a:pPr marL="514350" lvl="0" indent="-514350">
                  <a:buFont typeface="+mj-lt"/>
                  <a:buAutoNum type="arabicParenR" startAt="3"/>
                </a:pPr>
                <a:r>
                  <a:rPr lang="en-US" sz="2600" dirty="0"/>
                  <a:t>In the training sample, for different choices of </a:t>
                </a:r>
                <a14:m>
                  <m:oMath xmlns:m="http://schemas.openxmlformats.org/officeDocument/2006/math">
                    <m:r>
                      <m:rPr>
                        <m:sty m:val="p"/>
                      </m:rPr>
                      <a:rPr lang="en-US" sz="2600">
                        <a:latin typeface="Cambria Math"/>
                      </a:rPr>
                      <m:t>k</m:t>
                    </m:r>
                    <m:r>
                      <a:rPr lang="en-US" sz="2600">
                        <a:latin typeface="Cambria Math"/>
                      </a:rPr>
                      <m:t>=</m:t>
                    </m:r>
                    <m:d>
                      <m:dPr>
                        <m:begChr m:val="{"/>
                        <m:endChr m:val="}"/>
                        <m:ctrlPr>
                          <a:rPr lang="en-US" sz="2600" i="1">
                            <a:latin typeface="Cambria Math" panose="02040503050406030204" pitchFamily="18" charset="0"/>
                          </a:rPr>
                        </m:ctrlPr>
                      </m:dPr>
                      <m:e>
                        <m:r>
                          <a:rPr lang="en-US" sz="2600">
                            <a:latin typeface="Cambria Math"/>
                          </a:rPr>
                          <m:t>1,2,3,…,20</m:t>
                        </m:r>
                      </m:e>
                    </m:d>
                    <m:r>
                      <a:rPr lang="en-US" sz="2600">
                        <a:latin typeface="Cambria Math"/>
                      </a:rPr>
                      <m:t>, </m:t>
                    </m:r>
                  </m:oMath>
                </a14:m>
                <a:r>
                  <a:rPr lang="en-US" sz="2600" dirty="0"/>
                  <a:t>we conducted KNN regression and plotted the MSE with respect to k. We </a:t>
                </a:r>
                <a:r>
                  <a:rPr lang="en-US" sz="2600" dirty="0" smtClean="0"/>
                  <a:t>were supposed to </a:t>
                </a:r>
                <a:r>
                  <a:rPr lang="en-US" sz="2600" dirty="0"/>
                  <a:t>set k* as the k value that gave the smallest </a:t>
                </a:r>
                <a:r>
                  <a:rPr lang="en-US" sz="2600" dirty="0" smtClean="0"/>
                  <a:t>MSE. According to the plots of MSE against k, however, we set k* as the “elbow” k value (further increases in k would only reduce MSE slightly) on the plots.</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333" t="-1213" r="-667" b="-6873"/>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21</a:t>
            </a:fld>
            <a:endParaRPr lang="en-US"/>
          </a:p>
        </p:txBody>
      </p:sp>
    </p:spTree>
    <p:extLst>
      <p:ext uri="{BB962C8B-B14F-4D97-AF65-F5344CB8AC3E}">
        <p14:creationId xmlns:p14="http://schemas.microsoft.com/office/powerpoint/2010/main" val="1626402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p:sp>
        <p:nvSpPr>
          <p:cNvPr id="3" name="内容占位符 2"/>
          <p:cNvSpPr>
            <a:spLocks noGrp="1"/>
          </p:cNvSpPr>
          <p:nvPr>
            <p:ph idx="1"/>
          </p:nvPr>
        </p:nvSpPr>
        <p:spPr/>
        <p:txBody>
          <a:bodyPr/>
          <a:lstStyle/>
          <a:p>
            <a:pPr marL="514350" lvl="0" indent="-514350">
              <a:buFont typeface="+mj-lt"/>
              <a:buAutoNum type="arabicParenR" startAt="5"/>
            </a:pPr>
            <a:r>
              <a:rPr lang="en-US" dirty="0"/>
              <a:t>In the test sample, we used k* to conduct KNN regression, and measured prediction performance using MSE, QL and SE plot</a:t>
            </a:r>
            <a:r>
              <a:rPr lang="en-US" dirty="0" smtClean="0"/>
              <a:t>.</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22</a:t>
            </a:fld>
            <a:endParaRPr lang="en-US"/>
          </a:p>
        </p:txBody>
      </p:sp>
    </p:spTree>
    <p:extLst>
      <p:ext uri="{BB962C8B-B14F-4D97-AF65-F5344CB8AC3E}">
        <p14:creationId xmlns:p14="http://schemas.microsoft.com/office/powerpoint/2010/main" val="1156380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marL="0" indent="0">
                  <a:buNone/>
                </a:pPr>
                <a:r>
                  <a:rPr lang="en-US" b="1" dirty="0" smtClean="0"/>
                  <a:t>Process of KNN Regression in More Details</a:t>
                </a:r>
              </a:p>
              <a:p>
                <a:pPr marL="0" indent="0">
                  <a:buNone/>
                </a:pPr>
                <a:endParaRPr lang="en-US" dirty="0"/>
              </a:p>
              <a:p>
                <a:pPr>
                  <a:spcAft>
                    <a:spcPts val="1200"/>
                  </a:spcAft>
                </a:pPr>
                <a:r>
                  <a:rPr lang="en-US" b="1" dirty="0"/>
                  <a:t>Objective function</a:t>
                </a:r>
                <a:r>
                  <a:rPr lang="en-US" dirty="0"/>
                  <a:t>: </a:t>
                </a:r>
                <a:endParaRPr lang="en-US" i="1" dirty="0" smtClean="0"/>
              </a:p>
              <a:p>
                <a:pPr marL="0" indent="0" algn="ctr">
                  <a:spcBef>
                    <a:spcPts val="1200"/>
                  </a:spcBef>
                  <a:spcAft>
                    <a:spcPts val="1200"/>
                  </a:spcAft>
                  <a:buNone/>
                </a:pPr>
                <a14:m>
                  <m:oMath xmlns:m="http://schemas.openxmlformats.org/officeDocument/2006/math">
                    <m:limLow>
                      <m:limLowPr>
                        <m:ctrlPr>
                          <a:rPr lang="en-US" i="1">
                            <a:latin typeface="Cambria Math" panose="02040503050406030204" pitchFamily="18" charset="0"/>
                          </a:rPr>
                        </m:ctrlPr>
                      </m:limLowPr>
                      <m:e>
                        <m:r>
                          <m:rPr>
                            <m:sty m:val="p"/>
                          </m:rPr>
                          <a:rPr lang="en-US">
                            <a:latin typeface="Cambria Math"/>
                          </a:rPr>
                          <m:t>min</m:t>
                        </m:r>
                      </m:e>
                      <m:lim>
                        <m:r>
                          <a:rPr lang="en-US" i="1">
                            <a:latin typeface="Cambria Math"/>
                          </a:rPr>
                          <m:t>𝑖</m:t>
                        </m:r>
                      </m:lim>
                    </m:limLow>
                    <m:r>
                      <a:rPr lang="en-US">
                        <a:latin typeface="Cambria Math"/>
                      </a:rPr>
                      <m:t>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r>
                              <a:rPr lang="en-US">
                                <a:latin typeface="Cambria Math"/>
                              </a:rPr>
                              <m:t>| </m:t>
                            </m:r>
                            <m:r>
                              <m:rPr>
                                <m:sty m:val="p"/>
                              </m:rPr>
                              <a:rPr lang="en-US">
                                <a:latin typeface="Cambria Math"/>
                              </a:rPr>
                              <m:t>x</m:t>
                            </m:r>
                            <m:r>
                              <a:rPr lang="en-US" i="1">
                                <a:latin typeface="Cambria Math"/>
                              </a:rPr>
                              <m:t>−</m:t>
                            </m:r>
                            <m:sSub>
                              <m:sSubPr>
                                <m:ctrlPr>
                                  <a:rPr lang="en-US" i="1">
                                    <a:latin typeface="Cambria Math" panose="02040503050406030204" pitchFamily="18" charset="0"/>
                                  </a:rPr>
                                </m:ctrlPr>
                              </m:sSubPr>
                              <m:e>
                                <m:r>
                                  <m:rPr>
                                    <m:sty m:val="p"/>
                                  </m:rPr>
                                  <a:rPr lang="en-US">
                                    <a:latin typeface="Cambria Math"/>
                                  </a:rPr>
                                  <m:t>x</m:t>
                                </m:r>
                              </m:e>
                              <m:sub>
                                <m:r>
                                  <m:rPr>
                                    <m:sty m:val="p"/>
                                  </m:rPr>
                                  <a:rPr lang="en-US">
                                    <a:latin typeface="Cambria Math"/>
                                  </a:rPr>
                                  <m:t>i</m:t>
                                </m:r>
                              </m:sub>
                            </m:sSub>
                            <m:r>
                              <a:rPr lang="en-US">
                                <a:latin typeface="Cambria Math"/>
                              </a:rPr>
                              <m:t> |</m:t>
                            </m:r>
                          </m:e>
                        </m:d>
                      </m:e>
                      <m:sup>
                        <m:r>
                          <a:rPr lang="en-US">
                            <a:latin typeface="Cambria Math"/>
                          </a:rPr>
                          <m:t>2</m:t>
                        </m:r>
                      </m:sup>
                    </m:sSup>
                  </m:oMath>
                </a14:m>
                <a:r>
                  <a:rPr lang="en-US" dirty="0"/>
                  <a:t> where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x</m:t>
                        </m:r>
                      </m:e>
                      <m:sub>
                        <m:r>
                          <m:rPr>
                            <m:sty m:val="p"/>
                          </m:rPr>
                          <a:rPr lang="en-US">
                            <a:latin typeface="Cambria Math"/>
                          </a:rPr>
                          <m:t>t</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sub>
                    </m:sSub>
                    <m:r>
                      <a:rPr lang="en-US">
                        <a:latin typeface="Cambria Math"/>
                      </a:rPr>
                      <m:t>.</m:t>
                    </m:r>
                  </m:oMath>
                </a14:m>
                <a:endParaRPr lang="en-US" dirty="0"/>
              </a:p>
              <a:p>
                <a:pPr lvl="1"/>
                <a:r>
                  <a:rPr lang="en-US" sz="3200" dirty="0"/>
                  <a:t>The </a:t>
                </a:r>
                <a:r>
                  <a:rPr lang="en-US" sz="3200" dirty="0" smtClean="0"/>
                  <a:t>“Euclidean distance” between </a:t>
                </a:r>
                <a:r>
                  <a:rPr lang="en-US" sz="3200" dirty="0"/>
                  <a:t>two volatilities = absolute difference between two </a:t>
                </a:r>
                <a:r>
                  <a:rPr lang="en-US" sz="3200" dirty="0" smtClean="0"/>
                  <a:t>volatilities</a:t>
                </a:r>
                <a:endParaRPr lang="en-US" sz="3200"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852" t="-1752" b="-2156"/>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23</a:t>
            </a:fld>
            <a:endParaRPr lang="en-US"/>
          </a:p>
        </p:txBody>
      </p:sp>
    </p:spTree>
    <p:extLst>
      <p:ext uri="{BB962C8B-B14F-4D97-AF65-F5344CB8AC3E}">
        <p14:creationId xmlns:p14="http://schemas.microsoft.com/office/powerpoint/2010/main" val="1370200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pPr lvl="0"/>
                <a:r>
                  <a:rPr lang="en-US" dirty="0"/>
                  <a:t>We used today’s volatility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sub>
                    </m:sSub>
                  </m:oMath>
                </a14:m>
                <a:r>
                  <a:rPr lang="en-US" dirty="0"/>
                  <a:t> as the one-dimensional feature space, i.e.,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x</m:t>
                        </m:r>
                      </m:e>
                      <m:sub>
                        <m:r>
                          <m:rPr>
                            <m:sty m:val="p"/>
                          </m:rPr>
                          <a:rPr lang="en-US">
                            <a:latin typeface="Cambria Math"/>
                          </a:rPr>
                          <m:t>t</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sub>
                    </m:sSub>
                    <m:r>
                      <a:rPr lang="en-US">
                        <a:latin typeface="Cambria Math"/>
                      </a:rPr>
                      <m:t>.</m:t>
                    </m:r>
                  </m:oMath>
                </a14:m>
                <a:r>
                  <a:rPr lang="en-US" dirty="0"/>
                  <a:t> Our goal is to forecast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y</m:t>
                        </m:r>
                      </m:e>
                      <m:sub>
                        <m:r>
                          <m:rPr>
                            <m:sty m:val="p"/>
                          </m:rPr>
                          <a:rPr lang="en-US">
                            <a:latin typeface="Cambria Math"/>
                          </a:rPr>
                          <m:t>t</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r>
                          <a:rPr lang="en-US">
                            <a:latin typeface="Cambria Math"/>
                          </a:rPr>
                          <m:t>+1</m:t>
                        </m:r>
                      </m:sub>
                    </m:sSub>
                    <m:r>
                      <a:rPr lang="en-US">
                        <a:latin typeface="Cambria Math"/>
                      </a:rPr>
                      <m:t>.</m:t>
                    </m:r>
                  </m:oMath>
                </a14:m>
                <a:endParaRPr lang="en-US" dirty="0"/>
              </a:p>
              <a:p>
                <a:pPr lvl="0"/>
                <a:endParaRPr lang="en-US" dirty="0" smtClean="0"/>
              </a:p>
              <a:p>
                <a:pPr lvl="0"/>
                <a:endParaRPr lang="en-US" dirty="0" smtClean="0"/>
              </a:p>
              <a:p>
                <a:pPr lvl="1">
                  <a:spcBef>
                    <a:spcPts val="1800"/>
                  </a:spcBef>
                </a:pPr>
                <a:r>
                  <a:rPr lang="en-US" dirty="0" smtClean="0"/>
                  <a:t>The </a:t>
                </a:r>
                <a:r>
                  <a:rPr lang="en-US" dirty="0"/>
                  <a:t>closer the points we observed before, we put more weights on the points.</a:t>
                </a:r>
              </a:p>
              <a:p>
                <a:pPr marL="0" indent="0">
                  <a:buNone/>
                </a:pP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617" r="-519"/>
                </a:stretch>
              </a:blipFill>
            </p:spPr>
            <p:txBody>
              <a:bodyPr/>
              <a:lstStyle/>
              <a:p>
                <a:r>
                  <a:rPr lang="en-US">
                    <a:noFill/>
                  </a:rPr>
                  <a:t> </a:t>
                </a:r>
              </a:p>
            </p:txBody>
          </p:sp>
        </mc:Fallback>
      </mc:AlternateContent>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337" y="3429000"/>
            <a:ext cx="7471263" cy="942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B06F3171-92E9-4797-AB00-F462CF1A82AE}" type="slidenum">
              <a:rPr lang="en-US" smtClean="0"/>
              <a:t>24</a:t>
            </a:fld>
            <a:endParaRPr lang="en-US"/>
          </a:p>
        </p:txBody>
      </p:sp>
    </p:spTree>
    <p:extLst>
      <p:ext uri="{BB962C8B-B14F-4D97-AF65-F5344CB8AC3E}">
        <p14:creationId xmlns:p14="http://schemas.microsoft.com/office/powerpoint/2010/main" val="41730800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en-US" dirty="0"/>
                  <a:t>For examples, if we want to predict the (t+1)</a:t>
                </a:r>
                <a:r>
                  <a:rPr lang="en-US" baseline="30000" dirty="0" err="1"/>
                  <a:t>th</a:t>
                </a:r>
                <a:r>
                  <a:rPr lang="en-US" dirty="0"/>
                  <a:t> daily volatility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r>
                          <a:rPr lang="en-US">
                            <a:latin typeface="Cambria Math"/>
                          </a:rPr>
                          <m:t>+1</m:t>
                        </m:r>
                      </m:sub>
                    </m:sSub>
                  </m:oMath>
                </a14:m>
                <a:r>
                  <a:rPr lang="en-US" dirty="0"/>
                  <a:t> and we choose </a:t>
                </a:r>
                <a:r>
                  <a:rPr lang="en-US" dirty="0" smtClean="0"/>
                  <a:t>k=3</a:t>
                </a:r>
                <a:endParaRPr lang="en-US" dirty="0"/>
              </a:p>
              <a:p>
                <a:pPr lvl="0"/>
                <a:r>
                  <a:rPr lang="en-US" dirty="0"/>
                  <a:t>We first find the 3 nearest “neighbors” of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sub>
                    </m:sSub>
                    <m:r>
                      <a:rPr lang="en-US" i="1">
                        <a:latin typeface="Cambria Math"/>
                      </a:rPr>
                      <m:t> </m:t>
                    </m:r>
                  </m:oMath>
                </a14:m>
                <a:r>
                  <a:rPr lang="en-US" dirty="0"/>
                  <a:t>to be daily volatilities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σ</m:t>
                        </m:r>
                      </m:e>
                      <m:sub>
                        <m:r>
                          <a:rPr lang="en-US">
                            <a:latin typeface="Cambria Math"/>
                          </a:rPr>
                          <m:t>2</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a:rPr lang="en-US">
                            <a:latin typeface="Cambria Math"/>
                          </a:rPr>
                          <m:t>4</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a:rPr lang="en-US">
                            <a:latin typeface="Cambria Math"/>
                          </a:rPr>
                          <m:t>10</m:t>
                        </m:r>
                      </m:sub>
                    </m:sSub>
                  </m:oMath>
                </a14:m>
                <a:endParaRPr lang="en-US" dirty="0"/>
              </a:p>
              <a:p>
                <a:r>
                  <a:rPr lang="en-US" dirty="0"/>
                  <a:t>i.e.,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a:rPr lang="en-US">
                            <a:latin typeface="Cambria Math"/>
                          </a:rPr>
                          <m:t>2</m:t>
                        </m:r>
                      </m:sub>
                    </m:sSub>
                    <m:d>
                      <m:dPr>
                        <m:begChr m:val="|"/>
                        <m:endChr m:val="|"/>
                        <m:ctrlPr>
                          <a:rPr lang="en-US" i="1">
                            <a:latin typeface="Cambria Math" panose="02040503050406030204" pitchFamily="18" charset="0"/>
                          </a:rPr>
                        </m:ctrlPr>
                      </m:dPr>
                      <m:e>
                        <m:r>
                          <a:rPr lang="en-US">
                            <a:latin typeface="Cambria Math"/>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a:rPr lang="en-US">
                                <a:latin typeface="Cambria Math"/>
                              </a:rPr>
                              <m:t>4</m:t>
                            </m:r>
                          </m:sub>
                        </m:sSub>
                      </m:e>
                    </m:d>
                  </m:oMath>
                </a14:m>
                <a:r>
                  <a:rPr lang="en-US" dirty="0"/>
                  <a:t> and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a:rPr lang="en-US">
                            <a:latin typeface="Cambria Math"/>
                          </a:rPr>
                          <m:t>10</m:t>
                        </m:r>
                      </m:sub>
                    </m:sSub>
                    <m:r>
                      <a:rPr lang="en-US" i="1">
                        <a:latin typeface="Cambria Math"/>
                      </a:rPr>
                      <m:t>|</m:t>
                    </m:r>
                  </m:oMath>
                </a14:m>
                <a:r>
                  <a:rPr lang="en-US" dirty="0"/>
                  <a:t> are three smallest differences among </a:t>
                </a:r>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a:latin typeface="Cambria Math"/>
                              </a:rPr>
                              <m:t>|</m:t>
                            </m:r>
                            <m:r>
                              <m:rPr>
                                <m:sty m:val="p"/>
                              </m:rPr>
                              <a:rPr lang="en-US">
                                <a:latin typeface="Cambria Math"/>
                              </a:rPr>
                              <m:t>σ</m:t>
                            </m:r>
                          </m:e>
                          <m:sub>
                            <m:r>
                              <m:rPr>
                                <m:sty m:val="p"/>
                              </m:rPr>
                              <a:rPr lang="en-US">
                                <a:latin typeface="Cambria Math"/>
                              </a:rPr>
                              <m:t>t</m:t>
                            </m:r>
                          </m:sub>
                        </m:sSub>
                        <m:r>
                          <a:rPr lang="en-US" i="1">
                            <a:latin typeface="Cambria Math"/>
                          </a:rPr>
                          <m:t>−</m:t>
                        </m:r>
                        <m:r>
                          <m:rPr>
                            <m:sty m:val="p"/>
                          </m:rPr>
                          <a:rPr lang="en-US">
                            <a:latin typeface="Cambria Math"/>
                          </a:rPr>
                          <m:t>σ</m:t>
                        </m:r>
                      </m:e>
                      <m:sub>
                        <m:r>
                          <m:rPr>
                            <m:sty m:val="p"/>
                          </m:rPr>
                          <a:rPr lang="en-US">
                            <a:latin typeface="Cambria Math"/>
                          </a:rPr>
                          <m:t>j</m:t>
                        </m:r>
                      </m:sub>
                    </m:sSub>
                    <m:r>
                      <a:rPr lang="en-US" i="1">
                        <a:latin typeface="Cambria Math"/>
                      </a:rPr>
                      <m:t>|</m:t>
                    </m:r>
                  </m:oMath>
                </a14:m>
                <a:r>
                  <a:rPr lang="en-US" dirty="0"/>
                  <a:t> where</a:t>
                </a:r>
                <a14:m>
                  <m:oMath xmlns:m="http://schemas.openxmlformats.org/officeDocument/2006/math">
                    <m:r>
                      <a:rPr lang="en-US">
                        <a:latin typeface="Cambria Math"/>
                      </a:rPr>
                      <m:t> </m:t>
                    </m:r>
                    <m:r>
                      <m:rPr>
                        <m:sty m:val="p"/>
                      </m:rPr>
                      <a:rPr lang="en-US">
                        <a:latin typeface="Cambria Math"/>
                      </a:rPr>
                      <m:t>j</m:t>
                    </m:r>
                    <m:r>
                      <a:rPr lang="en-US">
                        <a:latin typeface="Cambria Math"/>
                      </a:rPr>
                      <m:t> = 1, …, </m:t>
                    </m:r>
                    <m:r>
                      <m:rPr>
                        <m:sty m:val="p"/>
                      </m:rPr>
                      <a:rPr lang="en-US">
                        <a:latin typeface="Cambria Math"/>
                      </a:rPr>
                      <m:t>k</m:t>
                    </m:r>
                    <m:r>
                      <a:rPr lang="zh-CN" altLang="en-US" i="1">
                        <a:latin typeface="Cambria Math"/>
                      </a:rPr>
                      <m:t>−</m:t>
                    </m:r>
                    <m:r>
                      <a:rPr lang="en-US">
                        <a:latin typeface="Cambria Math"/>
                      </a:rPr>
                      <m:t>1</m:t>
                    </m:r>
                  </m:oMath>
                </a14:m>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1752" r="-2593"/>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25</a:t>
            </a:fld>
            <a:endParaRPr lang="en-US"/>
          </a:p>
        </p:txBody>
      </p:sp>
    </p:spTree>
    <p:extLst>
      <p:ext uri="{BB962C8B-B14F-4D97-AF65-F5344CB8AC3E}">
        <p14:creationId xmlns:p14="http://schemas.microsoft.com/office/powerpoint/2010/main" val="16186239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fontScale="85000" lnSpcReduction="10000"/>
              </a:bodyPr>
              <a:lstStyle/>
              <a:p>
                <a:pPr>
                  <a:spcBef>
                    <a:spcPts val="0"/>
                  </a:spcBef>
                  <a:spcAft>
                    <a:spcPts val="2400"/>
                  </a:spcAft>
                </a:pPr>
                <a:r>
                  <a:rPr lang="en-US" sz="3800" dirty="0" smtClean="0"/>
                  <a:t>Then we have</a:t>
                </a:r>
                <a:endParaRPr lang="en-US" dirty="0"/>
              </a:p>
              <a:p>
                <a:pPr marL="0" indent="0" algn="ctr">
                  <a:spcAft>
                    <a:spcPts val="1200"/>
                  </a:spcAft>
                  <a:buNone/>
                </a:pPr>
                <a14:m>
                  <m:oMathPara xmlns:m="http://schemas.openxmlformats.org/officeDocument/2006/math">
                    <m:oMathParaPr>
                      <m:jc m:val="centerGroup"/>
                    </m:oMathParaPr>
                    <m:oMath xmlns:m="http://schemas.openxmlformats.org/officeDocument/2006/math">
                      <m:acc>
                        <m:accPr>
                          <m:chr m:val="̂"/>
                          <m:ctrlPr>
                            <a:rPr lang="en-US" i="1">
                              <a:latin typeface="Cambria Math" panose="02040503050406030204" pitchFamily="18" charset="0"/>
                            </a:rPr>
                          </m:ctrlPr>
                        </m:accPr>
                        <m:e>
                          <m:sSub>
                            <m:sSubPr>
                              <m:ctrlPr>
                                <a:rPr lang="en-US" i="1">
                                  <a:latin typeface="Cambria Math" panose="02040503050406030204" pitchFamily="18" charset="0"/>
                                </a:rPr>
                              </m:ctrlPr>
                            </m:sSubPr>
                            <m:e>
                              <m:r>
                                <m:rPr>
                                  <m:sty m:val="p"/>
                                </m:rPr>
                                <a:rPr lang="en-US">
                                  <a:latin typeface="Cambria Math"/>
                                </a:rPr>
                                <m:t>σ</m:t>
                              </m:r>
                            </m:e>
                            <m:sub>
                              <m:r>
                                <m:rPr>
                                  <m:sty m:val="p"/>
                                </m:rPr>
                                <a:rPr lang="en-US">
                                  <a:latin typeface="Cambria Math"/>
                                </a:rPr>
                                <m:t>t</m:t>
                              </m:r>
                              <m:r>
                                <a:rPr lang="en-US">
                                  <a:latin typeface="Cambria Math"/>
                                </a:rPr>
                                <m:t>+1</m:t>
                              </m:r>
                            </m:sub>
                          </m:sSub>
                        </m:e>
                      </m:acc>
                      <m:r>
                        <a:rPr lang="en-US">
                          <a:latin typeface="Cambria Math"/>
                        </a:rPr>
                        <m:t>= </m:t>
                      </m:r>
                      <m:sSub>
                        <m:sSubPr>
                          <m:ctrlPr>
                            <a:rPr lang="en-US" i="1">
                              <a:latin typeface="Cambria Math" panose="02040503050406030204" pitchFamily="18" charset="0"/>
                            </a:rPr>
                          </m:ctrlPr>
                        </m:sSubPr>
                        <m:e>
                          <m:r>
                            <m:rPr>
                              <m:sty m:val="p"/>
                            </m:rPr>
                            <a:rPr lang="en-US">
                              <a:latin typeface="Cambria Math"/>
                            </a:rPr>
                            <m:t>f</m:t>
                          </m:r>
                          <m:r>
                            <a:rPr lang="en-US">
                              <a:latin typeface="Cambria Math"/>
                            </a:rPr>
                            <m:t>( </m:t>
                          </m:r>
                          <m:r>
                            <m:rPr>
                              <m:sty m:val="p"/>
                            </m:rPr>
                            <a:rPr lang="en-US">
                              <a:latin typeface="Cambria Math"/>
                            </a:rPr>
                            <m:t>σ</m:t>
                          </m:r>
                        </m:e>
                        <m:sub>
                          <m:r>
                            <a:rPr lang="en-US">
                              <a:latin typeface="Cambria Math"/>
                            </a:rPr>
                            <m:t>3</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a:rPr lang="en-US">
                              <a:latin typeface="Cambria Math"/>
                            </a:rPr>
                            <m:t>5</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σ</m:t>
                          </m:r>
                        </m:e>
                        <m:sub>
                          <m:r>
                            <a:rPr lang="en-US">
                              <a:latin typeface="Cambria Math"/>
                            </a:rPr>
                            <m:t>11</m:t>
                          </m:r>
                        </m:sub>
                      </m:sSub>
                      <m:r>
                        <a:rPr lang="en-US">
                          <a:latin typeface="Cambria Math"/>
                        </a:rPr>
                        <m:t>)=</m:t>
                      </m:r>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1</m:t>
                          </m:r>
                        </m:sub>
                      </m:sSub>
                      <m:sSub>
                        <m:sSubPr>
                          <m:ctrlPr>
                            <a:rPr lang="en-US" i="1">
                              <a:latin typeface="Cambria Math" panose="02040503050406030204" pitchFamily="18" charset="0"/>
                            </a:rPr>
                          </m:ctrlPr>
                        </m:sSubPr>
                        <m:e>
                          <m:r>
                            <a:rPr lang="en-US" i="1">
                              <a:latin typeface="Cambria Math"/>
                            </a:rPr>
                            <m:t>𝜎</m:t>
                          </m:r>
                        </m:e>
                        <m:sub>
                          <m:r>
                            <a:rPr lang="en-US" i="1">
                              <a:latin typeface="Cambria Math"/>
                            </a:rPr>
                            <m:t>3</m:t>
                          </m:r>
                        </m:sub>
                      </m:sSub>
                      <m:r>
                        <a:rPr lang="en-US" i="1">
                          <a:latin typeface="Cambria Math"/>
                        </a:rPr>
                        <m:t>+</m:t>
                      </m:r>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2</m:t>
                          </m:r>
                        </m:sub>
                      </m:sSub>
                      <m:sSub>
                        <m:sSubPr>
                          <m:ctrlPr>
                            <a:rPr lang="en-US" i="1">
                              <a:latin typeface="Cambria Math" panose="02040503050406030204" pitchFamily="18" charset="0"/>
                            </a:rPr>
                          </m:ctrlPr>
                        </m:sSubPr>
                        <m:e>
                          <m:r>
                            <a:rPr lang="en-US" i="1">
                              <a:latin typeface="Cambria Math"/>
                            </a:rPr>
                            <m:t>𝜎</m:t>
                          </m:r>
                        </m:e>
                        <m:sub>
                          <m:r>
                            <a:rPr lang="en-US" i="1">
                              <a:latin typeface="Cambria Math"/>
                            </a:rPr>
                            <m:t>5</m:t>
                          </m:r>
                        </m:sub>
                      </m:sSub>
                      <m:r>
                        <a:rPr lang="en-US" i="1">
                          <a:latin typeface="Cambria Math"/>
                        </a:rPr>
                        <m:t>+</m:t>
                      </m:r>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3</m:t>
                          </m:r>
                        </m:sub>
                      </m:sSub>
                      <m:sSub>
                        <m:sSubPr>
                          <m:ctrlPr>
                            <a:rPr lang="en-US" i="1">
                              <a:latin typeface="Cambria Math" panose="02040503050406030204" pitchFamily="18" charset="0"/>
                            </a:rPr>
                          </m:ctrlPr>
                        </m:sSubPr>
                        <m:e>
                          <m:r>
                            <a:rPr lang="en-US" i="1">
                              <a:latin typeface="Cambria Math"/>
                            </a:rPr>
                            <m:t>𝜎</m:t>
                          </m:r>
                        </m:e>
                        <m:sub>
                          <m:r>
                            <a:rPr lang="en-US" i="1">
                              <a:latin typeface="Cambria Math"/>
                            </a:rPr>
                            <m:t>11</m:t>
                          </m:r>
                        </m:sub>
                      </m:sSub>
                    </m:oMath>
                  </m:oMathPara>
                </a14:m>
                <a:endParaRPr lang="en-US" dirty="0"/>
              </a:p>
              <a:p>
                <a:pPr marL="0" indent="0" algn="ctr">
                  <a:spcBef>
                    <a:spcPts val="600"/>
                  </a:spcBef>
                  <a:spcAft>
                    <a:spcPts val="600"/>
                  </a:spcAft>
                  <a:buNone/>
                </a:pPr>
                <a:r>
                  <a:rPr lang="en-US" dirty="0"/>
                  <a:t>     where </a:t>
                </a:r>
                <a14:m>
                  <m:oMath xmlns:m="http://schemas.openxmlformats.org/officeDocument/2006/math">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1</m:t>
                        </m:r>
                      </m:sub>
                    </m:sSub>
                    <m:r>
                      <a:rPr lang="en-US" i="1">
                        <a:latin typeface="Cambria Math"/>
                      </a:rPr>
                      <m:t>=</m:t>
                    </m:r>
                    <m:f>
                      <m:fPr>
                        <m:ctrlPr>
                          <a:rPr lang="en-US" i="1">
                            <a:latin typeface="Cambria Math" panose="02040503050406030204" pitchFamily="18" charset="0"/>
                          </a:rPr>
                        </m:ctrlPr>
                      </m:fPr>
                      <m:num>
                        <m:r>
                          <a:rPr lang="en-US" i="1">
                            <a:latin typeface="Cambria Math"/>
                          </a:rPr>
                          <m:t>𝑐</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𝜎</m:t>
                                    </m:r>
                                  </m:e>
                                  <m:sub>
                                    <m:r>
                                      <a:rPr lang="en-US" i="1">
                                        <a:latin typeface="Cambria Math"/>
                                      </a:rPr>
                                      <m:t>𝑡</m:t>
                                    </m:r>
                                  </m:sub>
                                </m:sSub>
                                <m:r>
                                  <a:rPr lang="en-US" i="1">
                                    <a:latin typeface="Cambria Math"/>
                                  </a:rPr>
                                  <m:t>−</m:t>
                                </m:r>
                                <m:sSub>
                                  <m:sSubPr>
                                    <m:ctrlPr>
                                      <a:rPr lang="en-US" i="1">
                                        <a:latin typeface="Cambria Math" panose="02040503050406030204" pitchFamily="18" charset="0"/>
                                      </a:rPr>
                                    </m:ctrlPr>
                                  </m:sSubPr>
                                  <m:e>
                                    <m:r>
                                      <a:rPr lang="en-US" i="1">
                                        <a:latin typeface="Cambria Math"/>
                                      </a:rPr>
                                      <m:t>𝜎</m:t>
                                    </m:r>
                                  </m:e>
                                  <m:sub>
                                    <m:r>
                                      <a:rPr lang="en-US" i="1">
                                        <a:latin typeface="Cambria Math"/>
                                      </a:rPr>
                                      <m:t>2</m:t>
                                    </m:r>
                                  </m:sub>
                                </m:sSub>
                              </m:e>
                            </m:d>
                          </m:e>
                          <m:sup>
                            <m:r>
                              <a:rPr lang="en-US" i="1">
                                <a:latin typeface="Cambria Math"/>
                              </a:rPr>
                              <m:t>2</m:t>
                            </m:r>
                          </m:sup>
                        </m:sSup>
                      </m:den>
                    </m:f>
                    <m:r>
                      <a:rPr lang="en-US" i="1">
                        <a:latin typeface="Cambria Math"/>
                      </a:rPr>
                      <m:t> ,</m:t>
                    </m:r>
                  </m:oMath>
                </a14:m>
                <a:endParaRPr lang="en-US" i="1" dirty="0" smtClean="0"/>
              </a:p>
              <a:p>
                <a:pPr marL="0" indent="0" algn="ctr">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2</m:t>
                          </m:r>
                        </m:sub>
                      </m:sSub>
                      <m:r>
                        <a:rPr lang="en-US" i="1">
                          <a:latin typeface="Cambria Math"/>
                        </a:rPr>
                        <m:t>=</m:t>
                      </m:r>
                      <m:f>
                        <m:fPr>
                          <m:ctrlPr>
                            <a:rPr lang="en-US" i="1">
                              <a:latin typeface="Cambria Math" panose="02040503050406030204" pitchFamily="18" charset="0"/>
                            </a:rPr>
                          </m:ctrlPr>
                        </m:fPr>
                        <m:num>
                          <m:r>
                            <a:rPr lang="en-US" i="1">
                              <a:latin typeface="Cambria Math"/>
                            </a:rPr>
                            <m:t>𝑐</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𝜎</m:t>
                                      </m:r>
                                    </m:e>
                                    <m:sub>
                                      <m:r>
                                        <a:rPr lang="en-US" i="1">
                                          <a:latin typeface="Cambria Math"/>
                                        </a:rPr>
                                        <m:t>𝑡</m:t>
                                      </m:r>
                                    </m:sub>
                                  </m:sSub>
                                  <m:r>
                                    <a:rPr lang="en-US" i="1">
                                      <a:latin typeface="Cambria Math"/>
                                    </a:rPr>
                                    <m:t>−</m:t>
                                  </m:r>
                                  <m:sSub>
                                    <m:sSubPr>
                                      <m:ctrlPr>
                                        <a:rPr lang="en-US" i="1">
                                          <a:latin typeface="Cambria Math" panose="02040503050406030204" pitchFamily="18" charset="0"/>
                                        </a:rPr>
                                      </m:ctrlPr>
                                    </m:sSubPr>
                                    <m:e>
                                      <m:r>
                                        <a:rPr lang="en-US" i="1">
                                          <a:latin typeface="Cambria Math"/>
                                        </a:rPr>
                                        <m:t>𝜎</m:t>
                                      </m:r>
                                    </m:e>
                                    <m:sub>
                                      <m:r>
                                        <a:rPr lang="en-US" i="1">
                                          <a:latin typeface="Cambria Math"/>
                                        </a:rPr>
                                        <m:t>4</m:t>
                                      </m:r>
                                    </m:sub>
                                  </m:sSub>
                                </m:e>
                              </m:d>
                            </m:e>
                            <m:sup>
                              <m:r>
                                <a:rPr lang="en-US" i="1">
                                  <a:latin typeface="Cambria Math"/>
                                </a:rPr>
                                <m:t>2</m:t>
                              </m:r>
                            </m:sup>
                          </m:sSup>
                        </m:den>
                      </m:f>
                      <m:r>
                        <a:rPr lang="en-US" i="1">
                          <a:latin typeface="Cambria Math"/>
                        </a:rPr>
                        <m:t>,</m:t>
                      </m:r>
                    </m:oMath>
                  </m:oMathPara>
                </a14:m>
                <a:endParaRPr lang="en-US" i="1" dirty="0" smtClean="0"/>
              </a:p>
              <a:p>
                <a:pPr marL="0" indent="0" algn="ctr">
                  <a:spcBef>
                    <a:spcPts val="600"/>
                  </a:spcBef>
                  <a:spcAft>
                    <a:spcPts val="600"/>
                  </a:spcAft>
                  <a:buNone/>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m:rPr>
                              <m:sty m:val="p"/>
                            </m:rPr>
                            <a:rPr lang="en-US">
                              <a:latin typeface="Cambria Math"/>
                            </a:rPr>
                            <m:t>α</m:t>
                          </m:r>
                        </m:e>
                        <m:sub>
                          <m:r>
                            <a:rPr lang="en-US">
                              <a:latin typeface="Cambria Math"/>
                            </a:rPr>
                            <m:t>3</m:t>
                          </m:r>
                        </m:sub>
                      </m:sSub>
                      <m:r>
                        <a:rPr lang="en-US" i="1">
                          <a:latin typeface="Cambria Math"/>
                        </a:rPr>
                        <m:t>=</m:t>
                      </m:r>
                      <m:f>
                        <m:fPr>
                          <m:ctrlPr>
                            <a:rPr lang="en-US" i="1">
                              <a:latin typeface="Cambria Math" panose="02040503050406030204" pitchFamily="18" charset="0"/>
                            </a:rPr>
                          </m:ctrlPr>
                        </m:fPr>
                        <m:num>
                          <m:r>
                            <a:rPr lang="en-US" i="1">
                              <a:latin typeface="Cambria Math"/>
                            </a:rPr>
                            <m:t>𝑐</m:t>
                          </m:r>
                        </m:num>
                        <m:den>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a:rPr>
                                        <m:t>𝜎</m:t>
                                      </m:r>
                                    </m:e>
                                    <m:sub>
                                      <m:r>
                                        <a:rPr lang="en-US" i="1">
                                          <a:latin typeface="Cambria Math"/>
                                        </a:rPr>
                                        <m:t>𝑡</m:t>
                                      </m:r>
                                    </m:sub>
                                  </m:sSub>
                                  <m:r>
                                    <a:rPr lang="en-US" i="1">
                                      <a:latin typeface="Cambria Math"/>
                                    </a:rPr>
                                    <m:t>−</m:t>
                                  </m:r>
                                  <m:sSub>
                                    <m:sSubPr>
                                      <m:ctrlPr>
                                        <a:rPr lang="en-US" i="1">
                                          <a:latin typeface="Cambria Math" panose="02040503050406030204" pitchFamily="18" charset="0"/>
                                        </a:rPr>
                                      </m:ctrlPr>
                                    </m:sSubPr>
                                    <m:e>
                                      <m:r>
                                        <a:rPr lang="en-US" i="1">
                                          <a:latin typeface="Cambria Math"/>
                                        </a:rPr>
                                        <m:t>𝜎</m:t>
                                      </m:r>
                                    </m:e>
                                    <m:sub>
                                      <m:r>
                                        <a:rPr lang="en-US" i="1">
                                          <a:latin typeface="Cambria Math"/>
                                        </a:rPr>
                                        <m:t>10</m:t>
                                      </m:r>
                                    </m:sub>
                                  </m:sSub>
                                </m:e>
                              </m:d>
                            </m:e>
                            <m:sup>
                              <m:r>
                                <a:rPr lang="en-US" i="1">
                                  <a:latin typeface="Cambria Math"/>
                                </a:rPr>
                                <m:t>2</m:t>
                              </m:r>
                            </m:sup>
                          </m:sSup>
                        </m:den>
                      </m:f>
                      <m:r>
                        <a:rPr lang="en-US" i="1">
                          <a:latin typeface="Cambria Math"/>
                        </a:rPr>
                        <m:t>𝑎𝑛𝑑</m:t>
                      </m:r>
                      <m:r>
                        <a:rPr lang="en-US" i="1">
                          <a:latin typeface="Cambria Math"/>
                        </a:rPr>
                        <m:t> </m:t>
                      </m:r>
                    </m:oMath>
                  </m:oMathPara>
                </a14:m>
                <a:endParaRPr lang="en-US" i="1" dirty="0" smtClean="0"/>
              </a:p>
              <a:p>
                <a:pPr marL="0" indent="0" algn="ctr">
                  <a:spcBef>
                    <a:spcPts val="600"/>
                  </a:spcBef>
                  <a:spcAft>
                    <a:spcPts val="600"/>
                  </a:spcAft>
                  <a:buNone/>
                </a:pPr>
                <a14:m>
                  <m:oMath xmlns:m="http://schemas.openxmlformats.org/officeDocument/2006/math">
                    <m:nary>
                      <m:naryPr>
                        <m:chr m:val="∑"/>
                        <m:limLoc m:val="undOvr"/>
                        <m:subHide m:val="on"/>
                        <m:supHide m:val="on"/>
                        <m:ctrlPr>
                          <a:rPr lang="en-US" i="1">
                            <a:latin typeface="Cambria Math" panose="02040503050406030204" pitchFamily="18" charset="0"/>
                          </a:rPr>
                        </m:ctrlPr>
                      </m:naryPr>
                      <m:sub/>
                      <m:sup/>
                      <m:e>
                        <m:sSub>
                          <m:sSubPr>
                            <m:ctrlPr>
                              <a:rPr lang="en-US" i="1">
                                <a:latin typeface="Cambria Math" panose="02040503050406030204" pitchFamily="18" charset="0"/>
                              </a:rPr>
                            </m:ctrlPr>
                          </m:sSubPr>
                          <m:e>
                            <m:r>
                              <m:rPr>
                                <m:sty m:val="p"/>
                              </m:rPr>
                              <a:rPr lang="en-US">
                                <a:latin typeface="Cambria Math"/>
                              </a:rPr>
                              <m:t>α</m:t>
                            </m:r>
                          </m:e>
                          <m:sub>
                            <m:r>
                              <a:rPr lang="en-US" i="1">
                                <a:latin typeface="Cambria Math"/>
                              </a:rPr>
                              <m:t>𝑗</m:t>
                            </m:r>
                          </m:sub>
                        </m:sSub>
                        <m:r>
                          <a:rPr lang="en-US" i="1">
                            <a:latin typeface="Cambria Math"/>
                          </a:rPr>
                          <m:t>=1</m:t>
                        </m:r>
                      </m:e>
                    </m:nary>
                  </m:oMath>
                </a14:m>
                <a:r>
                  <a:rPr lang="en-US" dirty="0"/>
                  <a:t> </a:t>
                </a:r>
              </a:p>
              <a:p>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630" t="-2830"/>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26</a:t>
            </a:fld>
            <a:endParaRPr lang="en-US"/>
          </a:p>
        </p:txBody>
      </p:sp>
    </p:spTree>
    <p:extLst>
      <p:ext uri="{BB962C8B-B14F-4D97-AF65-F5344CB8AC3E}">
        <p14:creationId xmlns:p14="http://schemas.microsoft.com/office/powerpoint/2010/main" val="27401901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 </a:t>
            </a:r>
            <a:r>
              <a:rPr lang="en-US" altLang="zh-CN" dirty="0" smtClean="0"/>
              <a:t>– Including Time Component</a:t>
            </a:r>
            <a:endParaRPr lang="en-US"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p:txBody>
              <a:bodyPr>
                <a:normAutofit fontScale="85000" lnSpcReduction="10000"/>
              </a:bodyPr>
              <a:lstStyle/>
              <a:p>
                <a:pPr>
                  <a:spcAft>
                    <a:spcPts val="1200"/>
                  </a:spcAft>
                </a:pPr>
                <a:r>
                  <a:rPr lang="en-US" dirty="0"/>
                  <a:t>Using the growing window, skipping the first 100 data</a:t>
                </a:r>
              </a:p>
              <a:p>
                <a:pPr>
                  <a:spcAft>
                    <a:spcPts val="1200"/>
                  </a:spcAft>
                </a:pPr>
                <a:r>
                  <a:rPr lang="en-US" dirty="0"/>
                  <a:t>Expanding the dimension of the model to the two-dimensional feature space by adding time as another feature time</a:t>
                </a:r>
                <a:r>
                  <a:rPr lang="en-US" dirty="0" smtClean="0"/>
                  <a:t>.</a:t>
                </a:r>
              </a:p>
              <a:p>
                <a:pPr marL="0" indent="0" algn="ctr">
                  <a:spcAft>
                    <a:spcPts val="1200"/>
                  </a:spcAft>
                  <a:buNone/>
                </a:pPr>
                <a:r>
                  <a:rPr lang="en-US" sz="2800" dirty="0" smtClean="0"/>
                  <a:t>Objective </a:t>
                </a:r>
                <a:r>
                  <a:rPr lang="en-US" sz="2800" dirty="0"/>
                  <a:t>function: </a:t>
                </a:r>
                <a14:m>
                  <m:oMath xmlns:m="http://schemas.openxmlformats.org/officeDocument/2006/math">
                    <m:limLow>
                      <m:limLowPr>
                        <m:ctrlPr>
                          <a:rPr lang="en-US" sz="2800" i="1">
                            <a:latin typeface="Cambria Math" panose="02040503050406030204" pitchFamily="18" charset="0"/>
                          </a:rPr>
                        </m:ctrlPr>
                      </m:limLowPr>
                      <m:e>
                        <m:r>
                          <m:rPr>
                            <m:sty m:val="p"/>
                          </m:rPr>
                          <a:rPr lang="en-US" sz="2800">
                            <a:latin typeface="Cambria Math"/>
                          </a:rPr>
                          <m:t>min</m:t>
                        </m:r>
                      </m:e>
                      <m:lim>
                        <m:r>
                          <a:rPr lang="en-US" sz="2800" i="1">
                            <a:latin typeface="Cambria Math"/>
                          </a:rPr>
                          <m:t>𝑖</m:t>
                        </m:r>
                      </m:lim>
                    </m:limLow>
                    <m:r>
                      <a:rPr lang="en-US" sz="2800">
                        <a:latin typeface="Cambria Math"/>
                      </a:rPr>
                      <m:t> </m:t>
                    </m:r>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a:latin typeface="Cambria Math"/>
                              </a:rPr>
                              <m:t>| </m:t>
                            </m:r>
                            <m:r>
                              <m:rPr>
                                <m:sty m:val="p"/>
                              </m:rPr>
                              <a:rPr lang="en-US" sz="2800">
                                <a:latin typeface="Cambria Math"/>
                              </a:rPr>
                              <m:t>x</m:t>
                            </m:r>
                            <m:r>
                              <a:rPr lang="en-US" sz="2800" i="1">
                                <a:latin typeface="Cambria Math"/>
                              </a:rPr>
                              <m:t>−</m:t>
                            </m:r>
                            <m:sSub>
                              <m:sSubPr>
                                <m:ctrlPr>
                                  <a:rPr lang="en-US" sz="2800" i="1">
                                    <a:latin typeface="Cambria Math" panose="02040503050406030204" pitchFamily="18" charset="0"/>
                                  </a:rPr>
                                </m:ctrlPr>
                              </m:sSubPr>
                              <m:e>
                                <m:r>
                                  <m:rPr>
                                    <m:sty m:val="p"/>
                                  </m:rPr>
                                  <a:rPr lang="en-US" sz="2800">
                                    <a:latin typeface="Cambria Math"/>
                                  </a:rPr>
                                  <m:t>x</m:t>
                                </m:r>
                              </m:e>
                              <m:sub>
                                <m:r>
                                  <m:rPr>
                                    <m:sty m:val="p"/>
                                  </m:rPr>
                                  <a:rPr lang="en-US" sz="2800">
                                    <a:latin typeface="Cambria Math"/>
                                  </a:rPr>
                                  <m:t>i</m:t>
                                </m:r>
                              </m:sub>
                            </m:sSub>
                            <m:r>
                              <a:rPr lang="en-US" sz="2800">
                                <a:latin typeface="Cambria Math"/>
                              </a:rPr>
                              <m:t> |</m:t>
                            </m:r>
                          </m:e>
                        </m:d>
                      </m:e>
                      <m:sup>
                        <m:r>
                          <a:rPr lang="en-US" sz="2800">
                            <a:latin typeface="Cambria Math"/>
                          </a:rPr>
                          <m:t>2</m:t>
                        </m:r>
                      </m:sup>
                    </m:sSup>
                  </m:oMath>
                </a14:m>
                <a:r>
                  <a:rPr lang="en-US" sz="2800" dirty="0"/>
                  <a:t> where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a:rPr>
                          <m:t>x</m:t>
                        </m:r>
                      </m:e>
                      <m:sub>
                        <m:r>
                          <m:rPr>
                            <m:sty m:val="p"/>
                          </m:rPr>
                          <a:rPr lang="en-US" sz="2800">
                            <a:latin typeface="Cambria Math"/>
                          </a:rPr>
                          <m:t>t</m:t>
                        </m:r>
                      </m:sub>
                    </m:sSub>
                    <m:r>
                      <a:rPr lang="en-US" sz="2800">
                        <a:latin typeface="Cambria Math"/>
                      </a:rPr>
                      <m:t>=(</m:t>
                    </m:r>
                    <m:sSub>
                      <m:sSubPr>
                        <m:ctrlPr>
                          <a:rPr lang="en-US" sz="2800" i="1">
                            <a:latin typeface="Cambria Math" panose="02040503050406030204" pitchFamily="18" charset="0"/>
                          </a:rPr>
                        </m:ctrlPr>
                      </m:sSubPr>
                      <m:e>
                        <m:r>
                          <m:rPr>
                            <m:sty m:val="p"/>
                          </m:rPr>
                          <a:rPr lang="en-US" sz="2800">
                            <a:latin typeface="Cambria Math"/>
                          </a:rPr>
                          <m:t>σ</m:t>
                        </m:r>
                      </m:e>
                      <m:sub>
                        <m:r>
                          <m:rPr>
                            <m:sty m:val="p"/>
                          </m:rPr>
                          <a:rPr lang="en-US" sz="2800">
                            <a:latin typeface="Cambria Math"/>
                          </a:rPr>
                          <m:t>t</m:t>
                        </m:r>
                      </m:sub>
                    </m:sSub>
                    <m:r>
                      <a:rPr lang="en-US" sz="2800">
                        <a:latin typeface="Cambria Math"/>
                      </a:rPr>
                      <m:t>,</m:t>
                    </m:r>
                    <m:r>
                      <m:rPr>
                        <m:sty m:val="p"/>
                      </m:rPr>
                      <a:rPr lang="en-US" sz="2800">
                        <a:latin typeface="Cambria Math"/>
                      </a:rPr>
                      <m:t>t</m:t>
                    </m:r>
                    <m:r>
                      <a:rPr lang="en-US" sz="2800">
                        <a:latin typeface="Cambria Math"/>
                      </a:rPr>
                      <m:t>)</m:t>
                    </m:r>
                  </m:oMath>
                </a14:m>
                <a:endParaRPr lang="en-US" sz="2800" dirty="0"/>
              </a:p>
              <a:p>
                <a:pPr>
                  <a:spcAft>
                    <a:spcPts val="1200"/>
                  </a:spcAft>
                </a:pPr>
                <a:r>
                  <a:rPr lang="en-US" dirty="0"/>
                  <a:t>We followed the process described above in General Methodology - KNN Regression except that we modified our method when choosing nearest points</a:t>
                </a:r>
                <a:r>
                  <a:rPr lang="en-US" dirty="0" smtClean="0"/>
                  <a:t>.</a:t>
                </a:r>
                <a:endParaRPr lang="en-US"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blipFill rotWithShape="1">
                <a:blip r:embed="rId2"/>
                <a:stretch>
                  <a:fillRect l="-1185" t="-2022"/>
                </a:stretch>
              </a:blipFill>
            </p:spPr>
            <p:txBody>
              <a:bodyPr/>
              <a:lstStyle/>
              <a:p>
                <a:r>
                  <a:rPr lang="en-US">
                    <a:noFill/>
                  </a:rPr>
                  <a:t> </a:t>
                </a:r>
              </a:p>
            </p:txBody>
          </p:sp>
        </mc:Fallback>
      </mc:AlternateContent>
      <p:sp>
        <p:nvSpPr>
          <p:cNvPr id="3" name="灯片编号占位符 2"/>
          <p:cNvSpPr>
            <a:spLocks noGrp="1"/>
          </p:cNvSpPr>
          <p:nvPr>
            <p:ph type="sldNum" sz="quarter" idx="12"/>
          </p:nvPr>
        </p:nvSpPr>
        <p:spPr/>
        <p:txBody>
          <a:bodyPr/>
          <a:lstStyle/>
          <a:p>
            <a:fld id="{B06F3171-92E9-4797-AB00-F462CF1A82AE}" type="slidenum">
              <a:rPr lang="en-US" smtClean="0"/>
              <a:t>27</a:t>
            </a:fld>
            <a:endParaRPr lang="en-US"/>
          </a:p>
        </p:txBody>
      </p:sp>
    </p:spTree>
    <p:extLst>
      <p:ext uri="{BB962C8B-B14F-4D97-AF65-F5344CB8AC3E}">
        <p14:creationId xmlns:p14="http://schemas.microsoft.com/office/powerpoint/2010/main" val="2508098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KNN </a:t>
            </a:r>
            <a:r>
              <a:rPr lang="en-US" altLang="zh-CN" dirty="0" smtClean="0"/>
              <a:t>– Including Time Component</a:t>
            </a:r>
            <a:endParaRPr lang="en-US"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304800" y="1525364"/>
                <a:ext cx="8534400" cy="4830763"/>
              </a:xfrm>
            </p:spPr>
            <p:txBody>
              <a:bodyPr>
                <a:noAutofit/>
              </a:bodyPr>
              <a:lstStyle/>
              <a:p>
                <a:pPr marL="0" indent="0">
                  <a:buNone/>
                </a:pPr>
                <a:r>
                  <a:rPr lang="en-US" sz="2000" dirty="0"/>
                  <a:t>For example, if we want to predict the (t+1)</a:t>
                </a:r>
                <a:r>
                  <a:rPr lang="en-US" sz="2000" baseline="30000" dirty="0" err="1"/>
                  <a:t>th</a:t>
                </a:r>
                <a:r>
                  <a:rPr lang="en-US" sz="2000" dirty="0"/>
                  <a:t> daily volatility and we choose </a:t>
                </a:r>
                <a:r>
                  <a:rPr lang="en-US" sz="2000" dirty="0" smtClean="0"/>
                  <a:t>k=3.</a:t>
                </a:r>
              </a:p>
              <a:p>
                <a:pPr marL="0" indent="0">
                  <a:buNone/>
                </a:pPr>
                <a:r>
                  <a:rPr lang="en-US" sz="2000" dirty="0" smtClean="0"/>
                  <a:t> </a:t>
                </a:r>
              </a:p>
              <a:p>
                <a:r>
                  <a:rPr lang="en-US" sz="2000" dirty="0" smtClean="0"/>
                  <a:t>We </a:t>
                </a:r>
                <a:r>
                  <a:rPr lang="en-US" sz="2000" dirty="0"/>
                  <a:t>first find the 3 nearest “neighbors” of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a:rPr>
                          <m:t>σ</m:t>
                        </m:r>
                      </m:e>
                      <m:sub>
                        <m:r>
                          <m:rPr>
                            <m:sty m:val="p"/>
                          </m:rPr>
                          <a:rPr lang="en-US" sz="2000">
                            <a:latin typeface="Cambria Math"/>
                          </a:rPr>
                          <m:t>t</m:t>
                        </m:r>
                      </m:sub>
                    </m:sSub>
                    <m:r>
                      <a:rPr lang="en-US" sz="2000" i="1">
                        <a:latin typeface="Cambria Math"/>
                      </a:rPr>
                      <m:t> </m:t>
                    </m:r>
                  </m:oMath>
                </a14:m>
                <a:r>
                  <a:rPr lang="en-US" sz="2000" dirty="0"/>
                  <a:t>to be daily volatilities </a:t>
                </a:r>
                <a14:m>
                  <m:oMath xmlns:m="http://schemas.openxmlformats.org/officeDocument/2006/math">
                    <m:sSub>
                      <m:sSubPr>
                        <m:ctrlPr>
                          <a:rPr lang="en-US" sz="2000" i="1">
                            <a:latin typeface="Cambria Math" panose="02040503050406030204" pitchFamily="18" charset="0"/>
                          </a:rPr>
                        </m:ctrlPr>
                      </m:sSubPr>
                      <m:e>
                        <m:r>
                          <m:rPr>
                            <m:sty m:val="p"/>
                          </m:rPr>
                          <a:rPr lang="en-US" sz="2000">
                            <a:latin typeface="Cambria Math"/>
                          </a:rPr>
                          <m:t>σ</m:t>
                        </m:r>
                      </m:e>
                      <m:sub>
                        <m:r>
                          <a:rPr lang="en-US" sz="2000">
                            <a:latin typeface="Cambria Math"/>
                          </a:rPr>
                          <m:t>2</m:t>
                        </m:r>
                      </m:sub>
                    </m:sSub>
                    <m:r>
                      <a:rPr lang="en-US" sz="2000">
                        <a:latin typeface="Cambria Math"/>
                      </a:rPr>
                      <m:t>,</m:t>
                    </m:r>
                    <m:sSub>
                      <m:sSubPr>
                        <m:ctrlPr>
                          <a:rPr lang="en-US" sz="2000" i="1">
                            <a:latin typeface="Cambria Math" panose="02040503050406030204" pitchFamily="18" charset="0"/>
                          </a:rPr>
                        </m:ctrlPr>
                      </m:sSubPr>
                      <m:e>
                        <m:r>
                          <m:rPr>
                            <m:sty m:val="p"/>
                          </m:rPr>
                          <a:rPr lang="en-US" sz="2000">
                            <a:latin typeface="Cambria Math"/>
                          </a:rPr>
                          <m:t>σ</m:t>
                        </m:r>
                      </m:e>
                      <m:sub>
                        <m:r>
                          <a:rPr lang="en-US" sz="2000">
                            <a:latin typeface="Cambria Math"/>
                          </a:rPr>
                          <m:t>4</m:t>
                        </m:r>
                      </m:sub>
                    </m:sSub>
                    <m:r>
                      <a:rPr lang="en-US" sz="2000">
                        <a:latin typeface="Cambria Math"/>
                      </a:rPr>
                      <m:t>,</m:t>
                    </m:r>
                    <m:sSub>
                      <m:sSubPr>
                        <m:ctrlPr>
                          <a:rPr lang="en-US" sz="2000" i="1">
                            <a:latin typeface="Cambria Math" panose="02040503050406030204" pitchFamily="18" charset="0"/>
                          </a:rPr>
                        </m:ctrlPr>
                      </m:sSubPr>
                      <m:e>
                        <m:r>
                          <m:rPr>
                            <m:sty m:val="p"/>
                          </m:rPr>
                          <a:rPr lang="en-US" sz="2000">
                            <a:latin typeface="Cambria Math"/>
                          </a:rPr>
                          <m:t>σ</m:t>
                        </m:r>
                      </m:e>
                      <m:sub>
                        <m:r>
                          <a:rPr lang="en-US" sz="2000">
                            <a:latin typeface="Cambria Math"/>
                          </a:rPr>
                          <m:t>10</m:t>
                        </m:r>
                      </m:sub>
                    </m:sSub>
                  </m:oMath>
                </a14:m>
                <a:endParaRPr lang="en-US" sz="2000" dirty="0"/>
              </a:p>
              <a:p>
                <a:pPr marL="0" indent="0">
                  <a:buNone/>
                </a:pPr>
                <a:r>
                  <a:rPr lang="en-US" sz="1800" dirty="0"/>
                  <a:t>i.e.,</a:t>
                </a:r>
                <a14:m>
                  <m:oMath xmlns:m="http://schemas.openxmlformats.org/officeDocument/2006/math">
                    <m:rad>
                      <m:radPr>
                        <m:degHide m:val="on"/>
                        <m:ctrlPr>
                          <a:rPr lang="en-US" sz="1800" i="1">
                            <a:latin typeface="Cambria Math" panose="02040503050406030204" pitchFamily="18" charset="0"/>
                          </a:rPr>
                        </m:ctrlPr>
                      </m:radPr>
                      <m:deg/>
                      <m:e>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a:latin typeface="Cambria Math"/>
                                      </a:rPr>
                                      <m:t>(</m:t>
                                    </m:r>
                                    <m:r>
                                      <m:rPr>
                                        <m:sty m:val="p"/>
                                      </m:rPr>
                                      <a:rPr lang="en-US" sz="1800">
                                        <a:latin typeface="Cambria Math"/>
                                      </a:rPr>
                                      <m:t>σ</m:t>
                                    </m:r>
                                  </m:e>
                                  <m:sub>
                                    <m:r>
                                      <m:rPr>
                                        <m:sty m:val="p"/>
                                      </m:rPr>
                                      <a:rPr lang="en-US" sz="1800">
                                        <a:latin typeface="Cambria Math"/>
                                      </a:rPr>
                                      <m:t>t</m:t>
                                    </m:r>
                                  </m:sub>
                                </m:sSub>
                                <m:r>
                                  <a:rPr lang="en-US" sz="1800" i="1">
                                    <a:latin typeface="Cambria Math"/>
                                  </a:rPr>
                                  <m:t>−</m:t>
                                </m:r>
                                <m:r>
                                  <m:rPr>
                                    <m:sty m:val="p"/>
                                  </m:rPr>
                                  <a:rPr lang="en-US" sz="1800">
                                    <a:latin typeface="Cambria Math"/>
                                  </a:rPr>
                                  <m:t>σ</m:t>
                                </m:r>
                              </m:e>
                              <m:sub>
                                <m:r>
                                  <a:rPr lang="en-US" sz="1800">
                                    <a:latin typeface="Cambria Math"/>
                                  </a:rPr>
                                  <m:t>2</m:t>
                                </m:r>
                              </m:sub>
                            </m:sSub>
                            <m:r>
                              <a:rPr lang="en-US" sz="1800">
                                <a:latin typeface="Cambria Math"/>
                              </a:rPr>
                              <m:t>)</m:t>
                            </m:r>
                          </m:e>
                          <m:sup>
                            <m:r>
                              <a:rPr lang="en-US" sz="1800">
                                <a:latin typeface="Cambria Math"/>
                              </a:rPr>
                              <m:t>2</m:t>
                            </m:r>
                          </m:sup>
                        </m:sSup>
                        <m:r>
                          <a:rPr lang="en-US" sz="1800">
                            <a:latin typeface="Cambria Math"/>
                          </a:rPr>
                          <m:t>+</m:t>
                        </m:r>
                        <m:sSup>
                          <m:sSupPr>
                            <m:ctrlPr>
                              <a:rPr lang="en-US" sz="1800" i="1">
                                <a:latin typeface="Cambria Math" panose="02040503050406030204" pitchFamily="18" charset="0"/>
                              </a:rPr>
                            </m:ctrlPr>
                          </m:sSupPr>
                          <m:e>
                            <m:r>
                              <a:rPr lang="en-US" sz="1800">
                                <a:latin typeface="Cambria Math"/>
                              </a:rPr>
                              <m:t>(</m:t>
                            </m:r>
                            <m:r>
                              <m:rPr>
                                <m:sty m:val="p"/>
                              </m:rPr>
                              <a:rPr lang="en-US" sz="1800">
                                <a:latin typeface="Cambria Math"/>
                              </a:rPr>
                              <m:t>t</m:t>
                            </m:r>
                            <m:r>
                              <a:rPr lang="en-US" sz="1800" i="1">
                                <a:latin typeface="Cambria Math"/>
                              </a:rPr>
                              <m:t>−</m:t>
                            </m:r>
                            <m:r>
                              <a:rPr lang="en-US" sz="1800">
                                <a:latin typeface="Cambria Math"/>
                              </a:rPr>
                              <m:t>2)</m:t>
                            </m:r>
                          </m:e>
                          <m:sup>
                            <m:r>
                              <a:rPr lang="en-US" sz="1800">
                                <a:latin typeface="Cambria Math"/>
                              </a:rPr>
                              <m:t>2</m:t>
                            </m:r>
                          </m:sup>
                        </m:sSup>
                        <m:r>
                          <a:rPr lang="en-US" sz="1800">
                            <a:latin typeface="Cambria Math"/>
                          </a:rPr>
                          <m:t> </m:t>
                        </m:r>
                      </m:e>
                    </m:rad>
                  </m:oMath>
                </a14:m>
                <a:r>
                  <a:rPr lang="en-US" sz="1800" dirty="0"/>
                  <a:t>, </a:t>
                </a:r>
                <a14:m>
                  <m:oMath xmlns:m="http://schemas.openxmlformats.org/officeDocument/2006/math">
                    <m:rad>
                      <m:radPr>
                        <m:degHide m:val="on"/>
                        <m:ctrlPr>
                          <a:rPr lang="en-US" sz="1800" i="1">
                            <a:latin typeface="Cambria Math" panose="02040503050406030204" pitchFamily="18" charset="0"/>
                          </a:rPr>
                        </m:ctrlPr>
                      </m:radPr>
                      <m:deg/>
                      <m:e>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a:latin typeface="Cambria Math"/>
                                      </a:rPr>
                                      <m:t>(</m:t>
                                    </m:r>
                                    <m:r>
                                      <m:rPr>
                                        <m:sty m:val="p"/>
                                      </m:rPr>
                                      <a:rPr lang="en-US" sz="1800">
                                        <a:latin typeface="Cambria Math"/>
                                      </a:rPr>
                                      <m:t>σ</m:t>
                                    </m:r>
                                  </m:e>
                                  <m:sub>
                                    <m:r>
                                      <m:rPr>
                                        <m:sty m:val="p"/>
                                      </m:rPr>
                                      <a:rPr lang="en-US" sz="1800">
                                        <a:latin typeface="Cambria Math"/>
                                      </a:rPr>
                                      <m:t>t</m:t>
                                    </m:r>
                                  </m:sub>
                                </m:sSub>
                                <m:r>
                                  <a:rPr lang="en-US" sz="1800" i="1">
                                    <a:latin typeface="Cambria Math"/>
                                  </a:rPr>
                                  <m:t>−</m:t>
                                </m:r>
                                <m:r>
                                  <m:rPr>
                                    <m:sty m:val="p"/>
                                  </m:rPr>
                                  <a:rPr lang="en-US" sz="1800">
                                    <a:latin typeface="Cambria Math"/>
                                  </a:rPr>
                                  <m:t>σ</m:t>
                                </m:r>
                              </m:e>
                              <m:sub>
                                <m:r>
                                  <a:rPr lang="en-US" sz="1800">
                                    <a:latin typeface="Cambria Math"/>
                                  </a:rPr>
                                  <m:t>4</m:t>
                                </m:r>
                              </m:sub>
                            </m:sSub>
                            <m:r>
                              <a:rPr lang="en-US" sz="1800">
                                <a:latin typeface="Cambria Math"/>
                              </a:rPr>
                              <m:t>)</m:t>
                            </m:r>
                          </m:e>
                          <m:sup>
                            <m:r>
                              <a:rPr lang="en-US" sz="1800">
                                <a:latin typeface="Cambria Math"/>
                              </a:rPr>
                              <m:t>2</m:t>
                            </m:r>
                          </m:sup>
                        </m:sSup>
                        <m:r>
                          <a:rPr lang="en-US" sz="1800">
                            <a:latin typeface="Cambria Math"/>
                          </a:rPr>
                          <m:t>+</m:t>
                        </m:r>
                        <m:sSup>
                          <m:sSupPr>
                            <m:ctrlPr>
                              <a:rPr lang="en-US" sz="1800" i="1">
                                <a:latin typeface="Cambria Math" panose="02040503050406030204" pitchFamily="18" charset="0"/>
                              </a:rPr>
                            </m:ctrlPr>
                          </m:sSupPr>
                          <m:e>
                            <m:r>
                              <a:rPr lang="en-US" sz="1800">
                                <a:latin typeface="Cambria Math"/>
                              </a:rPr>
                              <m:t>(</m:t>
                            </m:r>
                            <m:r>
                              <m:rPr>
                                <m:sty m:val="p"/>
                              </m:rPr>
                              <a:rPr lang="en-US" sz="1800">
                                <a:latin typeface="Cambria Math"/>
                              </a:rPr>
                              <m:t>t</m:t>
                            </m:r>
                            <m:r>
                              <a:rPr lang="en-US" sz="1800" i="1">
                                <a:latin typeface="Cambria Math"/>
                              </a:rPr>
                              <m:t>−</m:t>
                            </m:r>
                            <m:r>
                              <a:rPr lang="en-US" sz="1800">
                                <a:latin typeface="Cambria Math"/>
                              </a:rPr>
                              <m:t>4)</m:t>
                            </m:r>
                          </m:e>
                          <m:sup>
                            <m:r>
                              <a:rPr lang="en-US" sz="1800">
                                <a:latin typeface="Cambria Math"/>
                              </a:rPr>
                              <m:t>2</m:t>
                            </m:r>
                          </m:sup>
                        </m:sSup>
                        <m:r>
                          <a:rPr lang="en-US" sz="1800">
                            <a:latin typeface="Cambria Math"/>
                          </a:rPr>
                          <m:t> </m:t>
                        </m:r>
                      </m:e>
                    </m:rad>
                  </m:oMath>
                </a14:m>
                <a:r>
                  <a:rPr lang="en-US" sz="1800" dirty="0"/>
                  <a:t>and </a:t>
                </a:r>
                <a14:m>
                  <m:oMath xmlns:m="http://schemas.openxmlformats.org/officeDocument/2006/math">
                    <m:rad>
                      <m:radPr>
                        <m:degHide m:val="on"/>
                        <m:ctrlPr>
                          <a:rPr lang="en-US" sz="1800" i="1">
                            <a:latin typeface="Cambria Math" panose="02040503050406030204" pitchFamily="18" charset="0"/>
                          </a:rPr>
                        </m:ctrlPr>
                      </m:radPr>
                      <m:deg/>
                      <m:e>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a:latin typeface="Cambria Math"/>
                                      </a:rPr>
                                      <m:t>(</m:t>
                                    </m:r>
                                    <m:r>
                                      <m:rPr>
                                        <m:sty m:val="p"/>
                                      </m:rPr>
                                      <a:rPr lang="en-US" sz="1800">
                                        <a:latin typeface="Cambria Math"/>
                                      </a:rPr>
                                      <m:t>σ</m:t>
                                    </m:r>
                                  </m:e>
                                  <m:sub>
                                    <m:r>
                                      <m:rPr>
                                        <m:sty m:val="p"/>
                                      </m:rPr>
                                      <a:rPr lang="en-US" sz="1800">
                                        <a:latin typeface="Cambria Math"/>
                                      </a:rPr>
                                      <m:t>t</m:t>
                                    </m:r>
                                  </m:sub>
                                </m:sSub>
                                <m:r>
                                  <a:rPr lang="en-US" sz="1800" i="1">
                                    <a:latin typeface="Cambria Math"/>
                                  </a:rPr>
                                  <m:t>−</m:t>
                                </m:r>
                                <m:r>
                                  <m:rPr>
                                    <m:sty m:val="p"/>
                                  </m:rPr>
                                  <a:rPr lang="en-US" sz="1800">
                                    <a:latin typeface="Cambria Math"/>
                                  </a:rPr>
                                  <m:t>σ</m:t>
                                </m:r>
                              </m:e>
                              <m:sub>
                                <m:r>
                                  <a:rPr lang="en-US" sz="1800">
                                    <a:latin typeface="Cambria Math"/>
                                  </a:rPr>
                                  <m:t>10</m:t>
                                </m:r>
                              </m:sub>
                            </m:sSub>
                            <m:r>
                              <a:rPr lang="en-US" sz="1800">
                                <a:latin typeface="Cambria Math"/>
                              </a:rPr>
                              <m:t>)</m:t>
                            </m:r>
                          </m:e>
                          <m:sup>
                            <m:r>
                              <a:rPr lang="en-US" sz="1800">
                                <a:latin typeface="Cambria Math"/>
                              </a:rPr>
                              <m:t>2</m:t>
                            </m:r>
                          </m:sup>
                        </m:sSup>
                        <m:r>
                          <a:rPr lang="en-US" sz="1800">
                            <a:latin typeface="Cambria Math"/>
                          </a:rPr>
                          <m:t>+</m:t>
                        </m:r>
                        <m:sSup>
                          <m:sSupPr>
                            <m:ctrlPr>
                              <a:rPr lang="en-US" sz="1800" i="1">
                                <a:latin typeface="Cambria Math" panose="02040503050406030204" pitchFamily="18" charset="0"/>
                              </a:rPr>
                            </m:ctrlPr>
                          </m:sSupPr>
                          <m:e>
                            <m:r>
                              <a:rPr lang="en-US" sz="1800">
                                <a:latin typeface="Cambria Math"/>
                              </a:rPr>
                              <m:t>(</m:t>
                            </m:r>
                            <m:r>
                              <m:rPr>
                                <m:sty m:val="p"/>
                              </m:rPr>
                              <a:rPr lang="en-US" sz="1800">
                                <a:latin typeface="Cambria Math"/>
                              </a:rPr>
                              <m:t>t</m:t>
                            </m:r>
                            <m:r>
                              <a:rPr lang="en-US" sz="1800" i="1">
                                <a:latin typeface="Cambria Math"/>
                              </a:rPr>
                              <m:t>−</m:t>
                            </m:r>
                            <m:r>
                              <a:rPr lang="en-US" sz="1800">
                                <a:latin typeface="Cambria Math"/>
                              </a:rPr>
                              <m:t>10)</m:t>
                            </m:r>
                          </m:e>
                          <m:sup>
                            <m:r>
                              <a:rPr lang="en-US" sz="1800">
                                <a:latin typeface="Cambria Math"/>
                              </a:rPr>
                              <m:t>2</m:t>
                            </m:r>
                          </m:sup>
                        </m:sSup>
                        <m:r>
                          <a:rPr lang="en-US" sz="1800">
                            <a:latin typeface="Cambria Math"/>
                          </a:rPr>
                          <m:t> </m:t>
                        </m:r>
                      </m:e>
                    </m:rad>
                  </m:oMath>
                </a14:m>
                <a:r>
                  <a:rPr lang="en-US" sz="1800" dirty="0"/>
                  <a:t> are three smallest differences among </a:t>
                </a:r>
                <a14:m>
                  <m:oMath xmlns:m="http://schemas.openxmlformats.org/officeDocument/2006/math">
                    <m:rad>
                      <m:radPr>
                        <m:degHide m:val="on"/>
                        <m:ctrlPr>
                          <a:rPr lang="en-US" sz="1800" i="1">
                            <a:latin typeface="Cambria Math" panose="02040503050406030204" pitchFamily="18" charset="0"/>
                          </a:rPr>
                        </m:ctrlPr>
                      </m:radPr>
                      <m:deg/>
                      <m:e>
                        <m:sSup>
                          <m:sSupPr>
                            <m:ctrlPr>
                              <a:rPr lang="en-US" sz="1800" i="1">
                                <a:latin typeface="Cambria Math" panose="02040503050406030204" pitchFamily="18" charset="0"/>
                              </a:rPr>
                            </m:ctrlPr>
                          </m:sSupPr>
                          <m:e>
                            <m:sSub>
                              <m:sSubPr>
                                <m:ctrlPr>
                                  <a:rPr lang="en-US" sz="1800" i="1">
                                    <a:latin typeface="Cambria Math" panose="02040503050406030204" pitchFamily="18" charset="0"/>
                                  </a:rPr>
                                </m:ctrlPr>
                              </m:sSubPr>
                              <m:e>
                                <m:sSub>
                                  <m:sSubPr>
                                    <m:ctrlPr>
                                      <a:rPr lang="en-US" sz="1800" i="1">
                                        <a:latin typeface="Cambria Math" panose="02040503050406030204" pitchFamily="18" charset="0"/>
                                      </a:rPr>
                                    </m:ctrlPr>
                                  </m:sSubPr>
                                  <m:e>
                                    <m:r>
                                      <a:rPr lang="en-US" sz="1800">
                                        <a:latin typeface="Cambria Math"/>
                                      </a:rPr>
                                      <m:t>(</m:t>
                                    </m:r>
                                    <m:r>
                                      <m:rPr>
                                        <m:sty m:val="p"/>
                                      </m:rPr>
                                      <a:rPr lang="en-US" sz="1800">
                                        <a:latin typeface="Cambria Math"/>
                                      </a:rPr>
                                      <m:t>σ</m:t>
                                    </m:r>
                                  </m:e>
                                  <m:sub>
                                    <m:r>
                                      <m:rPr>
                                        <m:sty m:val="p"/>
                                      </m:rPr>
                                      <a:rPr lang="en-US" sz="1800">
                                        <a:latin typeface="Cambria Math"/>
                                      </a:rPr>
                                      <m:t>t</m:t>
                                    </m:r>
                                  </m:sub>
                                </m:sSub>
                                <m:r>
                                  <a:rPr lang="en-US" sz="1800" i="1">
                                    <a:latin typeface="Cambria Math"/>
                                  </a:rPr>
                                  <m:t>−</m:t>
                                </m:r>
                                <m:r>
                                  <m:rPr>
                                    <m:sty m:val="p"/>
                                  </m:rPr>
                                  <a:rPr lang="en-US" sz="1800">
                                    <a:latin typeface="Cambria Math"/>
                                  </a:rPr>
                                  <m:t>σ</m:t>
                                </m:r>
                              </m:e>
                              <m:sub>
                                <m:r>
                                  <m:rPr>
                                    <m:sty m:val="p"/>
                                  </m:rPr>
                                  <a:rPr lang="en-US" sz="1800">
                                    <a:latin typeface="Cambria Math"/>
                                  </a:rPr>
                                  <m:t>j</m:t>
                                </m:r>
                              </m:sub>
                            </m:sSub>
                            <m:r>
                              <a:rPr lang="en-US" sz="1800">
                                <a:latin typeface="Cambria Math"/>
                              </a:rPr>
                              <m:t>)</m:t>
                            </m:r>
                          </m:e>
                          <m:sup>
                            <m:r>
                              <a:rPr lang="en-US" sz="1800">
                                <a:latin typeface="Cambria Math"/>
                              </a:rPr>
                              <m:t>2</m:t>
                            </m:r>
                          </m:sup>
                        </m:sSup>
                        <m:r>
                          <a:rPr lang="en-US" sz="1800">
                            <a:latin typeface="Cambria Math"/>
                          </a:rPr>
                          <m:t>+</m:t>
                        </m:r>
                        <m:sSup>
                          <m:sSupPr>
                            <m:ctrlPr>
                              <a:rPr lang="en-US" sz="1800" i="1">
                                <a:latin typeface="Cambria Math" panose="02040503050406030204" pitchFamily="18" charset="0"/>
                              </a:rPr>
                            </m:ctrlPr>
                          </m:sSupPr>
                          <m:e>
                            <m:r>
                              <a:rPr lang="en-US" sz="1800">
                                <a:latin typeface="Cambria Math"/>
                              </a:rPr>
                              <m:t>(</m:t>
                            </m:r>
                            <m:r>
                              <m:rPr>
                                <m:sty m:val="p"/>
                              </m:rPr>
                              <a:rPr lang="en-US" sz="1800">
                                <a:latin typeface="Cambria Math"/>
                              </a:rPr>
                              <m:t>t</m:t>
                            </m:r>
                            <m:r>
                              <a:rPr lang="en-US" sz="1800" i="1">
                                <a:latin typeface="Cambria Math"/>
                              </a:rPr>
                              <m:t>−</m:t>
                            </m:r>
                            <m:r>
                              <m:rPr>
                                <m:sty m:val="p"/>
                              </m:rPr>
                              <a:rPr lang="en-US" sz="1800">
                                <a:latin typeface="Cambria Math"/>
                              </a:rPr>
                              <m:t>j</m:t>
                            </m:r>
                            <m:r>
                              <a:rPr lang="en-US" sz="1800">
                                <a:latin typeface="Cambria Math"/>
                              </a:rPr>
                              <m:t>)</m:t>
                            </m:r>
                          </m:e>
                          <m:sup>
                            <m:r>
                              <a:rPr lang="en-US" sz="1800">
                                <a:latin typeface="Cambria Math"/>
                              </a:rPr>
                              <m:t>2</m:t>
                            </m:r>
                          </m:sup>
                        </m:sSup>
                        <m:r>
                          <a:rPr lang="en-US" sz="1800">
                            <a:latin typeface="Cambria Math"/>
                          </a:rPr>
                          <m:t> </m:t>
                        </m:r>
                      </m:e>
                    </m:rad>
                  </m:oMath>
                </a14:m>
                <a:r>
                  <a:rPr lang="en-US" sz="1800" dirty="0"/>
                  <a:t> where</a:t>
                </a:r>
                <a14:m>
                  <m:oMath xmlns:m="http://schemas.openxmlformats.org/officeDocument/2006/math">
                    <m:r>
                      <a:rPr lang="en-US" sz="1800">
                        <a:latin typeface="Cambria Math"/>
                      </a:rPr>
                      <m:t> </m:t>
                    </m:r>
                    <m:r>
                      <m:rPr>
                        <m:sty m:val="p"/>
                      </m:rPr>
                      <a:rPr lang="en-US" sz="1800">
                        <a:latin typeface="Cambria Math"/>
                      </a:rPr>
                      <m:t>j</m:t>
                    </m:r>
                    <m:r>
                      <a:rPr lang="en-US" sz="1800">
                        <a:latin typeface="Cambria Math"/>
                      </a:rPr>
                      <m:t> = 1, …, </m:t>
                    </m:r>
                    <m:r>
                      <m:rPr>
                        <m:sty m:val="p"/>
                      </m:rPr>
                      <a:rPr lang="en-US" sz="1800">
                        <a:latin typeface="Cambria Math"/>
                      </a:rPr>
                      <m:t>k</m:t>
                    </m:r>
                    <m:r>
                      <a:rPr lang="zh-CN" altLang="en-US" sz="1800" i="1">
                        <a:latin typeface="Cambria Math"/>
                      </a:rPr>
                      <m:t>−</m:t>
                    </m:r>
                    <m:r>
                      <a:rPr lang="en-US" sz="1800">
                        <a:latin typeface="Cambria Math"/>
                      </a:rPr>
                      <m:t>1</m:t>
                    </m:r>
                  </m:oMath>
                </a14:m>
                <a:endParaRPr lang="en-US" sz="1800" dirty="0"/>
              </a:p>
              <a:p>
                <a:r>
                  <a:rPr lang="en-US" sz="2000" dirty="0"/>
                  <a:t> </a:t>
                </a:r>
                <a:r>
                  <a:rPr lang="en-US" sz="2000" dirty="0" smtClean="0"/>
                  <a:t>Then </a:t>
                </a:r>
                <a:r>
                  <a:rPr lang="en-US" sz="2000" dirty="0"/>
                  <a:t>we </a:t>
                </a:r>
                <a:r>
                  <a:rPr lang="en-US" sz="2000" dirty="0" smtClean="0"/>
                  <a:t>have</a:t>
                </a:r>
                <a:endParaRPr lang="en-US" sz="2000" dirty="0"/>
              </a:p>
              <a:p>
                <a:pPr marL="0" indent="0">
                  <a:spcAft>
                    <a:spcPts val="1200"/>
                  </a:spcAft>
                  <a:buNone/>
                </a:pPr>
                <a:endParaRPr lang="en-US" sz="2000" dirty="0"/>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304800" y="1525364"/>
                <a:ext cx="8534400" cy="4830763"/>
              </a:xfrm>
              <a:blipFill rotWithShape="1">
                <a:blip r:embed="rId2"/>
                <a:stretch>
                  <a:fillRect l="-714" t="-631"/>
                </a:stretch>
              </a:blipFill>
            </p:spPr>
            <p:txBody>
              <a:bodyPr/>
              <a:lstStyle/>
              <a:p>
                <a:r>
                  <a:rPr lang="en-US">
                    <a:noFill/>
                  </a:rPr>
                  <a:t> </a:t>
                </a:r>
              </a:p>
            </p:txBody>
          </p:sp>
        </mc:Fallback>
      </mc:AlternateContent>
      <p:sp>
        <p:nvSpPr>
          <p:cNvPr id="3" name="灯片编号占位符 2"/>
          <p:cNvSpPr>
            <a:spLocks noGrp="1"/>
          </p:cNvSpPr>
          <p:nvPr>
            <p:ph type="sldNum" sz="quarter" idx="12"/>
          </p:nvPr>
        </p:nvSpPr>
        <p:spPr/>
        <p:txBody>
          <a:bodyPr/>
          <a:lstStyle/>
          <a:p>
            <a:fld id="{B06F3171-92E9-4797-AB00-F462CF1A82AE}" type="slidenum">
              <a:rPr lang="en-US" smtClean="0"/>
              <a:t>28</a:t>
            </a:fld>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344764"/>
            <a:ext cx="7210425" cy="2132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54013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spcBef>
                <a:spcPts val="1200"/>
              </a:spcBef>
            </a:pPr>
            <a:r>
              <a:rPr lang="en-US" dirty="0" smtClean="0"/>
              <a:t>KNN </a:t>
            </a:r>
            <a:r>
              <a:rPr lang="en-US" altLang="zh-CN" dirty="0" smtClean="0"/>
              <a:t>– Research Problem</a:t>
            </a:r>
            <a:br>
              <a:rPr lang="en-US" altLang="zh-CN" dirty="0" smtClean="0"/>
            </a:br>
            <a:r>
              <a:rPr lang="en-US" altLang="zh-CN" sz="2700" dirty="0" smtClean="0"/>
              <a:t>Adding Another Dimension of “Day High </a:t>
            </a:r>
            <a:r>
              <a:rPr lang="en-US" altLang="zh-CN" sz="2700" dirty="0"/>
              <a:t>Price</a:t>
            </a:r>
            <a:r>
              <a:rPr lang="en-US" altLang="zh-CN" sz="2700" dirty="0" smtClean="0"/>
              <a:t>– </a:t>
            </a:r>
            <a:r>
              <a:rPr lang="en-US" altLang="zh-CN" sz="2700" dirty="0"/>
              <a:t>Day </a:t>
            </a:r>
            <a:r>
              <a:rPr lang="en-US" altLang="zh-CN" sz="2700" dirty="0" smtClean="0"/>
              <a:t>Low Price”</a:t>
            </a:r>
            <a:endParaRPr lang="en-US" sz="2700"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1798637"/>
                <a:ext cx="8229600" cy="4525963"/>
              </a:xfrm>
            </p:spPr>
            <p:txBody>
              <a:bodyPr>
                <a:normAutofit fontScale="85000" lnSpcReduction="10000"/>
              </a:bodyPr>
              <a:lstStyle/>
              <a:p>
                <a:pPr>
                  <a:spcAft>
                    <a:spcPts val="1200"/>
                  </a:spcAft>
                </a:pPr>
                <a:r>
                  <a:rPr lang="en-US" dirty="0"/>
                  <a:t>Using the growing window, skipping the first 100 data</a:t>
                </a:r>
              </a:p>
              <a:p>
                <a:pPr>
                  <a:spcAft>
                    <a:spcPts val="1200"/>
                  </a:spcAft>
                </a:pPr>
                <a:r>
                  <a:rPr lang="en-US" dirty="0"/>
                  <a:t>Expanding the dimension of the model to the two-dimensional feature space by adding time as another feature of (high price – low price</a:t>
                </a:r>
                <a:r>
                  <a:rPr lang="en-US" dirty="0" smtClean="0"/>
                  <a:t>).</a:t>
                </a:r>
                <a:endParaRPr lang="en-US" dirty="0"/>
              </a:p>
              <a:p>
                <a:pPr marL="0" indent="0" algn="ctr">
                  <a:spcAft>
                    <a:spcPts val="1200"/>
                  </a:spcAft>
                  <a:buNone/>
                </a:pPr>
                <a:r>
                  <a:rPr lang="en-US" sz="2800" dirty="0"/>
                  <a:t>Objective function: </a:t>
                </a:r>
                <a14:m>
                  <m:oMath xmlns:m="http://schemas.openxmlformats.org/officeDocument/2006/math">
                    <m:limLow>
                      <m:limLowPr>
                        <m:ctrlPr>
                          <a:rPr lang="en-US" sz="2800" i="1">
                            <a:latin typeface="Cambria Math" panose="02040503050406030204" pitchFamily="18" charset="0"/>
                          </a:rPr>
                        </m:ctrlPr>
                      </m:limLowPr>
                      <m:e>
                        <m:r>
                          <m:rPr>
                            <m:sty m:val="p"/>
                          </m:rPr>
                          <a:rPr lang="en-US" sz="2800">
                            <a:latin typeface="Cambria Math"/>
                          </a:rPr>
                          <m:t>min</m:t>
                        </m:r>
                      </m:e>
                      <m:lim>
                        <m:r>
                          <a:rPr lang="en-US" sz="2800">
                            <a:latin typeface="Cambria Math"/>
                          </a:rPr>
                          <m:t>𝑖</m:t>
                        </m:r>
                      </m:lim>
                    </m:limLow>
                    <m:r>
                      <a:rPr lang="en-US" sz="2800">
                        <a:latin typeface="Cambria Math"/>
                      </a:rPr>
                      <m:t> </m:t>
                    </m:r>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r>
                              <a:rPr lang="en-US" sz="2800">
                                <a:latin typeface="Cambria Math"/>
                              </a:rPr>
                              <m:t>| </m:t>
                            </m:r>
                            <m:r>
                              <m:rPr>
                                <m:sty m:val="p"/>
                              </m:rPr>
                              <a:rPr lang="en-US" sz="2800">
                                <a:latin typeface="Cambria Math"/>
                              </a:rPr>
                              <m:t>x</m:t>
                            </m:r>
                            <m:r>
                              <a:rPr lang="en-US" sz="2800">
                                <a:latin typeface="Cambria Math"/>
                              </a:rPr>
                              <m:t>−</m:t>
                            </m:r>
                            <m:sSub>
                              <m:sSubPr>
                                <m:ctrlPr>
                                  <a:rPr lang="en-US" sz="2800" i="1">
                                    <a:latin typeface="Cambria Math" panose="02040503050406030204" pitchFamily="18" charset="0"/>
                                  </a:rPr>
                                </m:ctrlPr>
                              </m:sSubPr>
                              <m:e>
                                <m:r>
                                  <m:rPr>
                                    <m:sty m:val="p"/>
                                  </m:rPr>
                                  <a:rPr lang="en-US" sz="2800">
                                    <a:latin typeface="Cambria Math"/>
                                  </a:rPr>
                                  <m:t>x</m:t>
                                </m:r>
                              </m:e>
                              <m:sub>
                                <m:r>
                                  <m:rPr>
                                    <m:sty m:val="p"/>
                                  </m:rPr>
                                  <a:rPr lang="en-US" sz="2800">
                                    <a:latin typeface="Cambria Math"/>
                                  </a:rPr>
                                  <m:t>i</m:t>
                                </m:r>
                              </m:sub>
                            </m:sSub>
                            <m:r>
                              <a:rPr lang="en-US" sz="2800">
                                <a:latin typeface="Cambria Math"/>
                              </a:rPr>
                              <m:t> |</m:t>
                            </m:r>
                          </m:e>
                        </m:d>
                      </m:e>
                      <m:sup>
                        <m:r>
                          <a:rPr lang="en-US" sz="2800">
                            <a:latin typeface="Cambria Math"/>
                          </a:rPr>
                          <m:t>2</m:t>
                        </m:r>
                      </m:sup>
                    </m:sSup>
                  </m:oMath>
                </a14:m>
                <a:r>
                  <a:rPr lang="en-US" sz="2800" dirty="0"/>
                  <a:t> where </a:t>
                </a:r>
                <a14:m>
                  <m:oMath xmlns:m="http://schemas.openxmlformats.org/officeDocument/2006/math">
                    <m:sSub>
                      <m:sSubPr>
                        <m:ctrlPr>
                          <a:rPr lang="en-US" sz="2800" i="1">
                            <a:latin typeface="Cambria Math" panose="02040503050406030204" pitchFamily="18" charset="0"/>
                          </a:rPr>
                        </m:ctrlPr>
                      </m:sSubPr>
                      <m:e>
                        <m:r>
                          <m:rPr>
                            <m:sty m:val="p"/>
                          </m:rPr>
                          <a:rPr lang="en-US" sz="2800">
                            <a:latin typeface="Cambria Math"/>
                          </a:rPr>
                          <m:t>x</m:t>
                        </m:r>
                      </m:e>
                      <m:sub>
                        <m:r>
                          <m:rPr>
                            <m:sty m:val="p"/>
                          </m:rPr>
                          <a:rPr lang="en-US" sz="2800">
                            <a:latin typeface="Cambria Math"/>
                          </a:rPr>
                          <m:t>t</m:t>
                        </m:r>
                      </m:sub>
                    </m:sSub>
                    <m:r>
                      <a:rPr lang="en-US" sz="2800">
                        <a:latin typeface="Cambria Math"/>
                      </a:rPr>
                      <m:t>=(</m:t>
                    </m:r>
                    <m:sSub>
                      <m:sSubPr>
                        <m:ctrlPr>
                          <a:rPr lang="en-US" sz="2800" i="1">
                            <a:latin typeface="Cambria Math" panose="02040503050406030204" pitchFamily="18" charset="0"/>
                          </a:rPr>
                        </m:ctrlPr>
                      </m:sSubPr>
                      <m:e>
                        <m:r>
                          <a:rPr lang="en-US" sz="2800">
                            <a:latin typeface="Cambria Math"/>
                          </a:rPr>
                          <m:t> </m:t>
                        </m:r>
                        <m:r>
                          <m:rPr>
                            <m:sty m:val="p"/>
                          </m:rPr>
                          <a:rPr lang="en-US" sz="2800">
                            <a:latin typeface="Cambria Math"/>
                          </a:rPr>
                          <m:t>σ</m:t>
                        </m:r>
                      </m:e>
                      <m:sub>
                        <m:r>
                          <m:rPr>
                            <m:sty m:val="p"/>
                          </m:rPr>
                          <a:rPr lang="en-US" sz="2800">
                            <a:latin typeface="Cambria Math"/>
                          </a:rPr>
                          <m:t>t</m:t>
                        </m:r>
                      </m:sub>
                    </m:sSub>
                    <m:r>
                      <a:rPr lang="en-US" sz="2800">
                        <a:latin typeface="Cambria Math"/>
                      </a:rPr>
                      <m:t>,</m:t>
                    </m:r>
                    <m:d>
                      <m:dPr>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m:rPr>
                                <m:sty m:val="p"/>
                              </m:rPr>
                              <a:rPr lang="en-US" sz="2800">
                                <a:latin typeface="Cambria Math"/>
                              </a:rPr>
                              <m:t>high</m:t>
                            </m:r>
                          </m:e>
                          <m:sub>
                            <m:r>
                              <m:rPr>
                                <m:sty m:val="p"/>
                              </m:rPr>
                              <a:rPr lang="en-US" sz="2800">
                                <a:latin typeface="Cambria Math"/>
                              </a:rPr>
                              <m:t>t</m:t>
                            </m:r>
                          </m:sub>
                        </m:sSub>
                        <m:r>
                          <a:rPr lang="en-US" sz="2800">
                            <a:latin typeface="Cambria Math"/>
                          </a:rPr>
                          <m:t>−</m:t>
                        </m:r>
                        <m:sSub>
                          <m:sSubPr>
                            <m:ctrlPr>
                              <a:rPr lang="en-US" sz="2800" i="1">
                                <a:latin typeface="Cambria Math" panose="02040503050406030204" pitchFamily="18" charset="0"/>
                              </a:rPr>
                            </m:ctrlPr>
                          </m:sSubPr>
                          <m:e>
                            <m:r>
                              <m:rPr>
                                <m:sty m:val="p"/>
                              </m:rPr>
                              <a:rPr lang="en-US" sz="2800">
                                <a:latin typeface="Cambria Math"/>
                              </a:rPr>
                              <m:t>low</m:t>
                            </m:r>
                          </m:e>
                          <m:sub>
                            <m:r>
                              <m:rPr>
                                <m:sty m:val="p"/>
                              </m:rPr>
                              <a:rPr lang="en-US" sz="2800">
                                <a:latin typeface="Cambria Math"/>
                              </a:rPr>
                              <m:t>t</m:t>
                            </m:r>
                          </m:sub>
                        </m:sSub>
                      </m:e>
                    </m:d>
                    <m:r>
                      <a:rPr lang="en-US" sz="2800">
                        <a:latin typeface="Cambria Math"/>
                      </a:rPr>
                      <m:t> )</m:t>
                    </m:r>
                  </m:oMath>
                </a14:m>
                <a:endParaRPr lang="en-US" sz="2800" dirty="0" smtClean="0"/>
              </a:p>
              <a:p>
                <a:pPr>
                  <a:spcAft>
                    <a:spcPts val="1200"/>
                  </a:spcAft>
                </a:pPr>
                <a:r>
                  <a:rPr lang="en-US" dirty="0" smtClean="0"/>
                  <a:t>We </a:t>
                </a:r>
                <a:r>
                  <a:rPr lang="en-US" dirty="0"/>
                  <a:t>followed the process described above in General Methodology - KNN Regression except that we modified our method when choosing nearest points.</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1798637"/>
                <a:ext cx="8229600" cy="4525963"/>
              </a:xfrm>
              <a:blipFill rotWithShape="1">
                <a:blip r:embed="rId2"/>
                <a:stretch>
                  <a:fillRect l="-1185" t="-2019"/>
                </a:stretch>
              </a:blipFill>
            </p:spPr>
            <p:txBody>
              <a:bodyPr/>
              <a:lstStyle/>
              <a:p>
                <a:r>
                  <a:rPr lang="en-US">
                    <a:noFill/>
                  </a:rPr>
                  <a:t> </a:t>
                </a:r>
              </a:p>
            </p:txBody>
          </p:sp>
        </mc:Fallback>
      </mc:AlternateContent>
      <p:sp>
        <p:nvSpPr>
          <p:cNvPr id="3" name="灯片编号占位符 2"/>
          <p:cNvSpPr>
            <a:spLocks noGrp="1"/>
          </p:cNvSpPr>
          <p:nvPr>
            <p:ph type="sldNum" sz="quarter" idx="12"/>
          </p:nvPr>
        </p:nvSpPr>
        <p:spPr/>
        <p:txBody>
          <a:bodyPr/>
          <a:lstStyle/>
          <a:p>
            <a:fld id="{B06F3171-92E9-4797-AB00-F462CF1A82AE}" type="slidenum">
              <a:rPr lang="en-US" smtClean="0"/>
              <a:t>29</a:t>
            </a:fld>
            <a:endParaRPr lang="en-US"/>
          </a:p>
        </p:txBody>
      </p:sp>
    </p:spTree>
    <p:extLst>
      <p:ext uri="{BB962C8B-B14F-4D97-AF65-F5344CB8AC3E}">
        <p14:creationId xmlns:p14="http://schemas.microsoft.com/office/powerpoint/2010/main" val="523296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normAutofit fontScale="92500"/>
          </a:bodyPr>
          <a:lstStyle/>
          <a:p>
            <a:pPr marL="514350" lvl="0" indent="-514350">
              <a:buFont typeface="+mj-lt"/>
              <a:buAutoNum type="arabicParenR"/>
            </a:pPr>
            <a:r>
              <a:rPr lang="en-US" dirty="0"/>
              <a:t>We only implemented VAR on daily volatility data.</a:t>
            </a:r>
          </a:p>
          <a:p>
            <a:pPr marL="514350" lvl="0" indent="-514350">
              <a:buFont typeface="+mj-lt"/>
              <a:buAutoNum type="arabicParenR"/>
            </a:pPr>
            <a:r>
              <a:rPr lang="en-US" dirty="0"/>
              <a:t>We first took log of annualized daily volatility to get log realized volatility (</a:t>
            </a:r>
            <a:r>
              <a:rPr lang="en-US" dirty="0" err="1"/>
              <a:t>logRV</a:t>
            </a:r>
            <a:r>
              <a:rPr lang="en-US" dirty="0"/>
              <a:t>) for model fitting and predication. </a:t>
            </a:r>
          </a:p>
          <a:p>
            <a:pPr marL="514350" lvl="0" indent="-514350">
              <a:buFont typeface="+mj-lt"/>
              <a:buAutoNum type="arabicParenR"/>
            </a:pPr>
            <a:r>
              <a:rPr lang="en-US" dirty="0"/>
              <a:t>We divided the data into the first 3.5 years (until October 31</a:t>
            </a:r>
            <a:r>
              <a:rPr lang="en-US" baseline="30000" dirty="0"/>
              <a:t>st</a:t>
            </a:r>
            <a:r>
              <a:rPr lang="en-US" dirty="0"/>
              <a:t> 2011) and the last 1.5 years (since November 1</a:t>
            </a:r>
            <a:r>
              <a:rPr lang="en-US" baseline="30000" dirty="0"/>
              <a:t>st</a:t>
            </a:r>
            <a:r>
              <a:rPr lang="en-US" dirty="0"/>
              <a:t> 2011). The first prediction made was </a:t>
            </a:r>
            <a:r>
              <a:rPr lang="en-US" dirty="0" err="1"/>
              <a:t>logRV</a:t>
            </a:r>
            <a:r>
              <a:rPr lang="en-US" dirty="0"/>
              <a:t> on November 1</a:t>
            </a:r>
            <a:r>
              <a:rPr lang="en-US" baseline="30000" dirty="0"/>
              <a:t>st</a:t>
            </a:r>
            <a:r>
              <a:rPr lang="en-US" dirty="0"/>
              <a:t> 2011</a:t>
            </a:r>
            <a:r>
              <a:rPr lang="en-US" dirty="0" smtClean="0"/>
              <a:t>.</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3</a:t>
            </a:fld>
            <a:endParaRPr lang="en-US"/>
          </a:p>
        </p:txBody>
      </p:sp>
    </p:spTree>
    <p:extLst>
      <p:ext uri="{BB962C8B-B14F-4D97-AF65-F5344CB8AC3E}">
        <p14:creationId xmlns:p14="http://schemas.microsoft.com/office/powerpoint/2010/main" val="5613840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spcBef>
                <a:spcPts val="1200"/>
              </a:spcBef>
            </a:pPr>
            <a:r>
              <a:rPr lang="en-US" dirty="0" smtClean="0"/>
              <a:t>KNN </a:t>
            </a:r>
            <a:r>
              <a:rPr lang="en-US" altLang="zh-CN" dirty="0" smtClean="0"/>
              <a:t>– Research Problem</a:t>
            </a:r>
            <a:br>
              <a:rPr lang="en-US" altLang="zh-CN" dirty="0" smtClean="0"/>
            </a:br>
            <a:r>
              <a:rPr lang="en-US" altLang="zh-CN" sz="2700" dirty="0" smtClean="0"/>
              <a:t>Adding Another Dimension of “Day High </a:t>
            </a:r>
            <a:r>
              <a:rPr lang="en-US" altLang="zh-CN" sz="2700" dirty="0"/>
              <a:t>Price</a:t>
            </a:r>
            <a:r>
              <a:rPr lang="en-US" altLang="zh-CN" sz="2700" dirty="0" smtClean="0"/>
              <a:t>– </a:t>
            </a:r>
            <a:r>
              <a:rPr lang="en-US" altLang="zh-CN" sz="2700" dirty="0"/>
              <a:t>Day </a:t>
            </a:r>
            <a:r>
              <a:rPr lang="en-US" altLang="zh-CN" sz="2700" dirty="0" smtClean="0"/>
              <a:t>Low Price”</a:t>
            </a:r>
            <a:endParaRPr lang="en-US" sz="2700" dirty="0"/>
          </a:p>
        </p:txBody>
      </p:sp>
      <mc:AlternateContent xmlns:mc="http://schemas.openxmlformats.org/markup-compatibility/2006" xmlns:a14="http://schemas.microsoft.com/office/drawing/2010/main">
        <mc:Choice Requires="a14">
          <p:sp>
            <p:nvSpPr>
              <p:cNvPr id="4" name="内容占位符 3"/>
              <p:cNvSpPr>
                <a:spLocks noGrp="1"/>
              </p:cNvSpPr>
              <p:nvPr>
                <p:ph idx="1"/>
              </p:nvPr>
            </p:nvSpPr>
            <p:spPr>
              <a:xfrm>
                <a:off x="457200" y="1600200"/>
                <a:ext cx="8686800" cy="4525963"/>
              </a:xfrm>
            </p:spPr>
            <p:txBody>
              <a:bodyPr>
                <a:noAutofit/>
              </a:bodyPr>
              <a:lstStyle/>
              <a:p>
                <a:pPr marL="0" indent="0">
                  <a:buNone/>
                </a:pPr>
                <a:r>
                  <a:rPr lang="en-US" sz="1800" dirty="0"/>
                  <a:t>For example, if we want to predict the (t+1)</a:t>
                </a:r>
                <a:r>
                  <a:rPr lang="en-US" sz="1800" baseline="30000" dirty="0" err="1"/>
                  <a:t>th</a:t>
                </a:r>
                <a:r>
                  <a:rPr lang="en-US" sz="1800" dirty="0"/>
                  <a:t> daily volatility and we choose k=3,</a:t>
                </a:r>
              </a:p>
              <a:p>
                <a:r>
                  <a:rPr lang="en-US" sz="1800" dirty="0"/>
                  <a:t>We first find the 3 nearest “neighbors” of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a:rPr>
                          <m:t>σ</m:t>
                        </m:r>
                      </m:e>
                      <m:sub>
                        <m:r>
                          <m:rPr>
                            <m:sty m:val="p"/>
                          </m:rPr>
                          <a:rPr lang="en-US" sz="1800">
                            <a:latin typeface="Cambria Math"/>
                          </a:rPr>
                          <m:t>t</m:t>
                        </m:r>
                      </m:sub>
                    </m:sSub>
                    <m:r>
                      <a:rPr lang="en-US" sz="1800" i="1">
                        <a:latin typeface="Cambria Math"/>
                      </a:rPr>
                      <m:t> </m:t>
                    </m:r>
                  </m:oMath>
                </a14:m>
                <a:r>
                  <a:rPr lang="en-US" sz="1800" dirty="0"/>
                  <a:t>to be daily volatilities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a:rPr>
                          <m:t>σ</m:t>
                        </m:r>
                      </m:e>
                      <m:sub>
                        <m:r>
                          <a:rPr lang="en-US" sz="1800">
                            <a:latin typeface="Cambria Math"/>
                          </a:rPr>
                          <m:t>2</m:t>
                        </m:r>
                      </m:sub>
                    </m:sSub>
                    <m:r>
                      <a:rPr lang="en-US" sz="1800">
                        <a:latin typeface="Cambria Math"/>
                      </a:rPr>
                      <m:t>,</m:t>
                    </m:r>
                    <m:sSub>
                      <m:sSubPr>
                        <m:ctrlPr>
                          <a:rPr lang="en-US" sz="1800" i="1">
                            <a:latin typeface="Cambria Math" panose="02040503050406030204" pitchFamily="18" charset="0"/>
                          </a:rPr>
                        </m:ctrlPr>
                      </m:sSubPr>
                      <m:e>
                        <m:r>
                          <m:rPr>
                            <m:sty m:val="p"/>
                          </m:rPr>
                          <a:rPr lang="en-US" sz="1800">
                            <a:latin typeface="Cambria Math"/>
                          </a:rPr>
                          <m:t>σ</m:t>
                        </m:r>
                      </m:e>
                      <m:sub>
                        <m:r>
                          <a:rPr lang="en-US" sz="1800">
                            <a:latin typeface="Cambria Math"/>
                          </a:rPr>
                          <m:t>4</m:t>
                        </m:r>
                      </m:sub>
                    </m:sSub>
                    <m:r>
                      <a:rPr lang="en-US" sz="1800">
                        <a:latin typeface="Cambria Math"/>
                      </a:rPr>
                      <m:t>,</m:t>
                    </m:r>
                    <m:sSub>
                      <m:sSubPr>
                        <m:ctrlPr>
                          <a:rPr lang="en-US" sz="1800" i="1">
                            <a:latin typeface="Cambria Math" panose="02040503050406030204" pitchFamily="18" charset="0"/>
                          </a:rPr>
                        </m:ctrlPr>
                      </m:sSubPr>
                      <m:e>
                        <m:r>
                          <m:rPr>
                            <m:sty m:val="p"/>
                          </m:rPr>
                          <a:rPr lang="en-US" sz="1800">
                            <a:latin typeface="Cambria Math"/>
                          </a:rPr>
                          <m:t>σ</m:t>
                        </m:r>
                      </m:e>
                      <m:sub>
                        <m:r>
                          <a:rPr lang="en-US" sz="1800">
                            <a:latin typeface="Cambria Math"/>
                          </a:rPr>
                          <m:t>10</m:t>
                        </m:r>
                      </m:sub>
                    </m:sSub>
                  </m:oMath>
                </a14:m>
                <a:endParaRPr lang="en-US" sz="1800" dirty="0"/>
              </a:p>
              <a:p>
                <a:pPr marL="0" indent="0">
                  <a:buNone/>
                </a:pPr>
                <a:r>
                  <a:rPr lang="en-US" sz="1800" dirty="0"/>
                  <a:t>i.e</a:t>
                </a:r>
                <a:r>
                  <a:rPr lang="en-US" sz="1600" dirty="0"/>
                  <a:t>.,</a:t>
                </a:r>
                <a14:m>
                  <m:oMath xmlns:m="http://schemas.openxmlformats.org/officeDocument/2006/math">
                    <m:rad>
                      <m:radPr>
                        <m:degHide m:val="on"/>
                        <m:ctrlPr>
                          <a:rPr lang="en-US" sz="1600" i="1">
                            <a:latin typeface="Cambria Math" panose="02040503050406030204" pitchFamily="18" charset="0"/>
                          </a:rPr>
                        </m:ctrlPr>
                      </m:radPr>
                      <m:deg/>
                      <m:e>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a:latin typeface="Cambria Math"/>
                                      </a:rPr>
                                      <m:t>(</m:t>
                                    </m:r>
                                    <m:r>
                                      <m:rPr>
                                        <m:sty m:val="p"/>
                                      </m:rPr>
                                      <a:rPr lang="en-US" sz="1600">
                                        <a:latin typeface="Cambria Math"/>
                                      </a:rPr>
                                      <m:t>σ</m:t>
                                    </m:r>
                                  </m:e>
                                  <m:sub>
                                    <m:r>
                                      <m:rPr>
                                        <m:sty m:val="p"/>
                                      </m:rPr>
                                      <a:rPr lang="en-US" sz="1600">
                                        <a:latin typeface="Cambria Math"/>
                                      </a:rPr>
                                      <m:t>t</m:t>
                                    </m:r>
                                  </m:sub>
                                </m:sSub>
                                <m:r>
                                  <a:rPr lang="en-US" sz="1600" i="1">
                                    <a:latin typeface="Cambria Math"/>
                                  </a:rPr>
                                  <m:t>−</m:t>
                                </m:r>
                                <m:r>
                                  <m:rPr>
                                    <m:sty m:val="p"/>
                                  </m:rPr>
                                  <a:rPr lang="en-US" sz="1600">
                                    <a:latin typeface="Cambria Math"/>
                                  </a:rPr>
                                  <m:t>σ</m:t>
                                </m:r>
                              </m:e>
                              <m:sub>
                                <m:r>
                                  <a:rPr lang="en-US" sz="1600">
                                    <a:latin typeface="Cambria Math"/>
                                  </a:rPr>
                                  <m:t>2</m:t>
                                </m:r>
                              </m:sub>
                            </m:sSub>
                            <m:r>
                              <a:rPr lang="en-US" sz="1600">
                                <a:latin typeface="Cambria Math"/>
                              </a:rPr>
                              <m:t>)</m:t>
                            </m:r>
                          </m:e>
                          <m:sup>
                            <m:r>
                              <a:rPr lang="en-US" sz="1600">
                                <a:latin typeface="Cambria Math"/>
                              </a:rPr>
                              <m:t>2</m:t>
                            </m:r>
                          </m:sup>
                        </m:sSup>
                        <m:r>
                          <a:rPr lang="en-US" sz="1600">
                            <a:latin typeface="Cambria Math"/>
                          </a:rPr>
                          <m:t>+</m:t>
                        </m:r>
                        <m:sSup>
                          <m:sSupPr>
                            <m:ctrlPr>
                              <a:rPr lang="en-US" sz="1600" i="1">
                                <a:latin typeface="Cambria Math" panose="02040503050406030204" pitchFamily="18" charset="0"/>
                              </a:rPr>
                            </m:ctrlPr>
                          </m:sSupPr>
                          <m:e>
                            <m:r>
                              <a:rPr lang="en-US" sz="1600">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m:rPr>
                                        <m:sty m:val="p"/>
                                      </m:rPr>
                                      <a:rPr lang="en-US" sz="1600">
                                        <a:latin typeface="Cambria Math"/>
                                      </a:rPr>
                                      <m:t>t</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m:rPr>
                                        <m:sty m:val="p"/>
                                      </m:rPr>
                                      <a:rPr lang="en-US" sz="1600">
                                        <a:latin typeface="Cambria Math"/>
                                      </a:rPr>
                                      <m:t>t</m:t>
                                    </m:r>
                                  </m:sub>
                                </m:sSub>
                              </m:e>
                            </m:d>
                            <m:r>
                              <a:rPr lang="en-US" sz="1600" i="1">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a:rPr lang="en-US" sz="1600">
                                        <a:latin typeface="Cambria Math"/>
                                      </a:rPr>
                                      <m:t>2</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a:rPr lang="en-US" sz="1600">
                                        <a:latin typeface="Cambria Math"/>
                                      </a:rPr>
                                      <m:t>2</m:t>
                                    </m:r>
                                  </m:sub>
                                </m:sSub>
                              </m:e>
                            </m:d>
                            <m:r>
                              <a:rPr lang="en-US" sz="1600">
                                <a:latin typeface="Cambria Math"/>
                              </a:rPr>
                              <m:t>)</m:t>
                            </m:r>
                          </m:e>
                          <m:sup>
                            <m:r>
                              <a:rPr lang="en-US" sz="1600">
                                <a:latin typeface="Cambria Math"/>
                              </a:rPr>
                              <m:t>2</m:t>
                            </m:r>
                          </m:sup>
                        </m:sSup>
                        <m:r>
                          <a:rPr lang="en-US" sz="1600">
                            <a:latin typeface="Cambria Math"/>
                          </a:rPr>
                          <m:t> </m:t>
                        </m:r>
                      </m:e>
                    </m:rad>
                  </m:oMath>
                </a14:m>
                <a:r>
                  <a:rPr lang="en-US" sz="1800" dirty="0"/>
                  <a:t>, </a:t>
                </a:r>
                <a14:m>
                  <m:oMath xmlns:m="http://schemas.openxmlformats.org/officeDocument/2006/math">
                    <m:rad>
                      <m:radPr>
                        <m:degHide m:val="on"/>
                        <m:ctrlPr>
                          <a:rPr lang="en-US" sz="1600" i="1">
                            <a:latin typeface="Cambria Math" panose="02040503050406030204" pitchFamily="18" charset="0"/>
                          </a:rPr>
                        </m:ctrlPr>
                      </m:radPr>
                      <m:deg/>
                      <m:e>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a:latin typeface="Cambria Math"/>
                                      </a:rPr>
                                      <m:t>(</m:t>
                                    </m:r>
                                    <m:r>
                                      <m:rPr>
                                        <m:sty m:val="p"/>
                                      </m:rPr>
                                      <a:rPr lang="en-US" sz="1600">
                                        <a:latin typeface="Cambria Math"/>
                                      </a:rPr>
                                      <m:t>σ</m:t>
                                    </m:r>
                                  </m:e>
                                  <m:sub>
                                    <m:r>
                                      <m:rPr>
                                        <m:sty m:val="p"/>
                                      </m:rPr>
                                      <a:rPr lang="en-US" sz="1600">
                                        <a:latin typeface="Cambria Math"/>
                                      </a:rPr>
                                      <m:t>t</m:t>
                                    </m:r>
                                  </m:sub>
                                </m:sSub>
                                <m:r>
                                  <a:rPr lang="en-US" sz="1600" i="1">
                                    <a:latin typeface="Cambria Math"/>
                                  </a:rPr>
                                  <m:t>−</m:t>
                                </m:r>
                                <m:r>
                                  <m:rPr>
                                    <m:sty m:val="p"/>
                                  </m:rPr>
                                  <a:rPr lang="en-US" sz="1600">
                                    <a:latin typeface="Cambria Math"/>
                                  </a:rPr>
                                  <m:t>σ</m:t>
                                </m:r>
                              </m:e>
                              <m:sub>
                                <m:r>
                                  <a:rPr lang="en-US" sz="1600">
                                    <a:latin typeface="Cambria Math"/>
                                  </a:rPr>
                                  <m:t>2</m:t>
                                </m:r>
                              </m:sub>
                            </m:sSub>
                            <m:r>
                              <a:rPr lang="en-US" sz="1600">
                                <a:latin typeface="Cambria Math"/>
                              </a:rPr>
                              <m:t>)</m:t>
                            </m:r>
                          </m:e>
                          <m:sup>
                            <m:r>
                              <a:rPr lang="en-US" sz="1600">
                                <a:latin typeface="Cambria Math"/>
                              </a:rPr>
                              <m:t>2</m:t>
                            </m:r>
                          </m:sup>
                        </m:sSup>
                        <m:r>
                          <a:rPr lang="en-US" sz="1600">
                            <a:latin typeface="Cambria Math"/>
                          </a:rPr>
                          <m:t>+</m:t>
                        </m:r>
                        <m:sSup>
                          <m:sSupPr>
                            <m:ctrlPr>
                              <a:rPr lang="en-US" sz="1600" i="1">
                                <a:latin typeface="Cambria Math" panose="02040503050406030204" pitchFamily="18" charset="0"/>
                              </a:rPr>
                            </m:ctrlPr>
                          </m:sSupPr>
                          <m:e>
                            <m:r>
                              <a:rPr lang="en-US" sz="1600">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m:rPr>
                                        <m:sty m:val="p"/>
                                      </m:rPr>
                                      <a:rPr lang="en-US" sz="1600">
                                        <a:latin typeface="Cambria Math"/>
                                      </a:rPr>
                                      <m:t>t</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m:rPr>
                                        <m:sty m:val="p"/>
                                      </m:rPr>
                                      <a:rPr lang="en-US" sz="1600">
                                        <a:latin typeface="Cambria Math"/>
                                      </a:rPr>
                                      <m:t>t</m:t>
                                    </m:r>
                                  </m:sub>
                                </m:sSub>
                              </m:e>
                            </m:d>
                            <m:r>
                              <a:rPr lang="en-US" sz="1600" i="1">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a:rPr lang="en-US" sz="1600">
                                        <a:latin typeface="Cambria Math"/>
                                      </a:rPr>
                                      <m:t>4</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a:rPr lang="en-US" sz="1600">
                                        <a:latin typeface="Cambria Math"/>
                                      </a:rPr>
                                      <m:t>4</m:t>
                                    </m:r>
                                  </m:sub>
                                </m:sSub>
                              </m:e>
                            </m:d>
                            <m:r>
                              <a:rPr lang="en-US" sz="1600">
                                <a:latin typeface="Cambria Math"/>
                              </a:rPr>
                              <m:t>)</m:t>
                            </m:r>
                          </m:e>
                          <m:sup>
                            <m:r>
                              <a:rPr lang="en-US" sz="1600">
                                <a:latin typeface="Cambria Math"/>
                              </a:rPr>
                              <m:t>2</m:t>
                            </m:r>
                          </m:sup>
                        </m:sSup>
                        <m:r>
                          <a:rPr lang="en-US" sz="1600">
                            <a:latin typeface="Cambria Math"/>
                          </a:rPr>
                          <m:t> </m:t>
                        </m:r>
                      </m:e>
                    </m:rad>
                  </m:oMath>
                </a14:m>
                <a:r>
                  <a:rPr lang="en-US" sz="1800" dirty="0"/>
                  <a:t>and </a:t>
                </a:r>
                <a14:m>
                  <m:oMath xmlns:m="http://schemas.openxmlformats.org/officeDocument/2006/math">
                    <m:rad>
                      <m:radPr>
                        <m:degHide m:val="on"/>
                        <m:ctrlPr>
                          <a:rPr lang="en-US" sz="1600" i="1">
                            <a:latin typeface="Cambria Math" panose="02040503050406030204" pitchFamily="18" charset="0"/>
                          </a:rPr>
                        </m:ctrlPr>
                      </m:radPr>
                      <m:deg/>
                      <m:e>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a:latin typeface="Cambria Math"/>
                                      </a:rPr>
                                      <m:t>(</m:t>
                                    </m:r>
                                    <m:r>
                                      <m:rPr>
                                        <m:sty m:val="p"/>
                                      </m:rPr>
                                      <a:rPr lang="en-US" sz="1600">
                                        <a:latin typeface="Cambria Math"/>
                                      </a:rPr>
                                      <m:t>σ</m:t>
                                    </m:r>
                                  </m:e>
                                  <m:sub>
                                    <m:r>
                                      <m:rPr>
                                        <m:sty m:val="p"/>
                                      </m:rPr>
                                      <a:rPr lang="en-US" sz="1600">
                                        <a:latin typeface="Cambria Math"/>
                                      </a:rPr>
                                      <m:t>t</m:t>
                                    </m:r>
                                  </m:sub>
                                </m:sSub>
                                <m:r>
                                  <a:rPr lang="en-US" sz="1600" i="1">
                                    <a:latin typeface="Cambria Math"/>
                                  </a:rPr>
                                  <m:t>−</m:t>
                                </m:r>
                                <m:r>
                                  <m:rPr>
                                    <m:sty m:val="p"/>
                                  </m:rPr>
                                  <a:rPr lang="en-US" sz="1600">
                                    <a:latin typeface="Cambria Math"/>
                                  </a:rPr>
                                  <m:t>σ</m:t>
                                </m:r>
                              </m:e>
                              <m:sub>
                                <m:r>
                                  <a:rPr lang="en-US" sz="1600">
                                    <a:latin typeface="Cambria Math"/>
                                  </a:rPr>
                                  <m:t>2</m:t>
                                </m:r>
                              </m:sub>
                            </m:sSub>
                            <m:r>
                              <a:rPr lang="en-US" sz="1600">
                                <a:latin typeface="Cambria Math"/>
                              </a:rPr>
                              <m:t>)</m:t>
                            </m:r>
                          </m:e>
                          <m:sup>
                            <m:r>
                              <a:rPr lang="en-US" sz="1600">
                                <a:latin typeface="Cambria Math"/>
                              </a:rPr>
                              <m:t>2</m:t>
                            </m:r>
                          </m:sup>
                        </m:sSup>
                        <m:r>
                          <a:rPr lang="en-US" sz="1600">
                            <a:latin typeface="Cambria Math"/>
                          </a:rPr>
                          <m:t>+</m:t>
                        </m:r>
                        <m:sSup>
                          <m:sSupPr>
                            <m:ctrlPr>
                              <a:rPr lang="en-US" sz="1600" i="1">
                                <a:latin typeface="Cambria Math" panose="02040503050406030204" pitchFamily="18" charset="0"/>
                              </a:rPr>
                            </m:ctrlPr>
                          </m:sSupPr>
                          <m:e>
                            <m:r>
                              <a:rPr lang="en-US" sz="1600">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m:rPr>
                                        <m:sty m:val="p"/>
                                      </m:rPr>
                                      <a:rPr lang="en-US" sz="1600">
                                        <a:latin typeface="Cambria Math"/>
                                      </a:rPr>
                                      <m:t>t</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m:rPr>
                                        <m:sty m:val="p"/>
                                      </m:rPr>
                                      <a:rPr lang="en-US" sz="1600">
                                        <a:latin typeface="Cambria Math"/>
                                      </a:rPr>
                                      <m:t>t</m:t>
                                    </m:r>
                                  </m:sub>
                                </m:sSub>
                              </m:e>
                            </m:d>
                            <m:r>
                              <a:rPr lang="en-US" sz="1600" i="1">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a:rPr lang="en-US" sz="1600">
                                        <a:latin typeface="Cambria Math"/>
                                      </a:rPr>
                                      <m:t>10</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a:rPr lang="en-US" sz="1600">
                                        <a:latin typeface="Cambria Math"/>
                                      </a:rPr>
                                      <m:t>10</m:t>
                                    </m:r>
                                  </m:sub>
                                </m:sSub>
                              </m:e>
                            </m:d>
                            <m:r>
                              <a:rPr lang="en-US" sz="1600">
                                <a:latin typeface="Cambria Math"/>
                              </a:rPr>
                              <m:t>)</m:t>
                            </m:r>
                          </m:e>
                          <m:sup>
                            <m:r>
                              <a:rPr lang="en-US" sz="1600">
                                <a:latin typeface="Cambria Math"/>
                              </a:rPr>
                              <m:t>2</m:t>
                            </m:r>
                          </m:sup>
                        </m:sSup>
                        <m:r>
                          <a:rPr lang="en-US" sz="1600">
                            <a:latin typeface="Cambria Math"/>
                          </a:rPr>
                          <m:t> </m:t>
                        </m:r>
                      </m:e>
                    </m:rad>
                  </m:oMath>
                </a14:m>
                <a:r>
                  <a:rPr lang="en-US" sz="1600" dirty="0"/>
                  <a:t> </a:t>
                </a:r>
                <a:r>
                  <a:rPr lang="en-US" sz="1800" dirty="0" smtClean="0"/>
                  <a:t>are </a:t>
                </a:r>
                <a:r>
                  <a:rPr lang="en-US" sz="1800" dirty="0"/>
                  <a:t>three smallest differences among </a:t>
                </a:r>
                <a14:m>
                  <m:oMath xmlns:m="http://schemas.openxmlformats.org/officeDocument/2006/math">
                    <m:rad>
                      <m:radPr>
                        <m:degHide m:val="on"/>
                        <m:ctrlPr>
                          <a:rPr lang="en-US" sz="1600" i="1">
                            <a:latin typeface="Cambria Math" panose="02040503050406030204" pitchFamily="18" charset="0"/>
                          </a:rPr>
                        </m:ctrlPr>
                      </m:radPr>
                      <m:deg/>
                      <m:e>
                        <m:sSup>
                          <m:sSupPr>
                            <m:ctrlPr>
                              <a:rPr lang="en-US" sz="1600" i="1">
                                <a:latin typeface="Cambria Math" panose="02040503050406030204" pitchFamily="18" charset="0"/>
                              </a:rPr>
                            </m:ctrlPr>
                          </m:sSupPr>
                          <m:e>
                            <m:sSub>
                              <m:sSubPr>
                                <m:ctrlPr>
                                  <a:rPr lang="en-US" sz="1600" i="1">
                                    <a:latin typeface="Cambria Math" panose="02040503050406030204" pitchFamily="18" charset="0"/>
                                  </a:rPr>
                                </m:ctrlPr>
                              </m:sSubPr>
                              <m:e>
                                <m:sSub>
                                  <m:sSubPr>
                                    <m:ctrlPr>
                                      <a:rPr lang="en-US" sz="1600" i="1">
                                        <a:latin typeface="Cambria Math" panose="02040503050406030204" pitchFamily="18" charset="0"/>
                                      </a:rPr>
                                    </m:ctrlPr>
                                  </m:sSubPr>
                                  <m:e>
                                    <m:r>
                                      <a:rPr lang="en-US" sz="1600">
                                        <a:latin typeface="Cambria Math"/>
                                      </a:rPr>
                                      <m:t>(</m:t>
                                    </m:r>
                                    <m:r>
                                      <m:rPr>
                                        <m:sty m:val="p"/>
                                      </m:rPr>
                                      <a:rPr lang="en-US" sz="1600">
                                        <a:latin typeface="Cambria Math"/>
                                      </a:rPr>
                                      <m:t>σ</m:t>
                                    </m:r>
                                  </m:e>
                                  <m:sub>
                                    <m:r>
                                      <m:rPr>
                                        <m:sty m:val="p"/>
                                      </m:rPr>
                                      <a:rPr lang="en-US" sz="1600">
                                        <a:latin typeface="Cambria Math"/>
                                      </a:rPr>
                                      <m:t>t</m:t>
                                    </m:r>
                                  </m:sub>
                                </m:sSub>
                                <m:r>
                                  <a:rPr lang="en-US" sz="1600" i="1">
                                    <a:latin typeface="Cambria Math"/>
                                  </a:rPr>
                                  <m:t>−</m:t>
                                </m:r>
                                <m:r>
                                  <m:rPr>
                                    <m:sty m:val="p"/>
                                  </m:rPr>
                                  <a:rPr lang="en-US" sz="1600">
                                    <a:latin typeface="Cambria Math"/>
                                  </a:rPr>
                                  <m:t>σ</m:t>
                                </m:r>
                              </m:e>
                              <m:sub>
                                <m:r>
                                  <a:rPr lang="en-US" sz="1600">
                                    <a:latin typeface="Cambria Math"/>
                                  </a:rPr>
                                  <m:t>2</m:t>
                                </m:r>
                              </m:sub>
                            </m:sSub>
                            <m:r>
                              <a:rPr lang="en-US" sz="1600">
                                <a:latin typeface="Cambria Math"/>
                              </a:rPr>
                              <m:t>)</m:t>
                            </m:r>
                          </m:e>
                          <m:sup>
                            <m:r>
                              <a:rPr lang="en-US" sz="1600">
                                <a:latin typeface="Cambria Math"/>
                              </a:rPr>
                              <m:t>2</m:t>
                            </m:r>
                          </m:sup>
                        </m:sSup>
                        <m:r>
                          <a:rPr lang="en-US" sz="1600">
                            <a:latin typeface="Cambria Math"/>
                          </a:rPr>
                          <m:t>+</m:t>
                        </m:r>
                        <m:sSup>
                          <m:sSupPr>
                            <m:ctrlPr>
                              <a:rPr lang="en-US" sz="1600" i="1">
                                <a:latin typeface="Cambria Math" panose="02040503050406030204" pitchFamily="18" charset="0"/>
                              </a:rPr>
                            </m:ctrlPr>
                          </m:sSupPr>
                          <m:e>
                            <m:r>
                              <a:rPr lang="en-US" sz="1600">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m:rPr>
                                        <m:sty m:val="p"/>
                                      </m:rPr>
                                      <a:rPr lang="en-US" sz="1600">
                                        <a:latin typeface="Cambria Math"/>
                                      </a:rPr>
                                      <m:t>t</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m:rPr>
                                        <m:sty m:val="p"/>
                                      </m:rPr>
                                      <a:rPr lang="en-US" sz="1600">
                                        <a:latin typeface="Cambria Math"/>
                                      </a:rPr>
                                      <m:t>t</m:t>
                                    </m:r>
                                  </m:sub>
                                </m:sSub>
                              </m:e>
                            </m:d>
                            <m:r>
                              <a:rPr lang="en-US" sz="1600" i="1">
                                <a:latin typeface="Cambria Math"/>
                              </a:rPr>
                              <m:t>−</m:t>
                            </m:r>
                            <m:d>
                              <m:dPr>
                                <m:ctrlPr>
                                  <a:rPr lang="en-US" sz="1600" i="1">
                                    <a:latin typeface="Cambria Math" panose="02040503050406030204" pitchFamily="18" charset="0"/>
                                  </a:rPr>
                                </m:ctrlPr>
                              </m:dPr>
                              <m:e>
                                <m:sSub>
                                  <m:sSubPr>
                                    <m:ctrlPr>
                                      <a:rPr lang="en-US" sz="1600" i="1">
                                        <a:latin typeface="Cambria Math" panose="02040503050406030204" pitchFamily="18" charset="0"/>
                                      </a:rPr>
                                    </m:ctrlPr>
                                  </m:sSubPr>
                                  <m:e>
                                    <m:r>
                                      <m:rPr>
                                        <m:sty m:val="p"/>
                                      </m:rPr>
                                      <a:rPr lang="en-US" sz="1600">
                                        <a:latin typeface="Cambria Math"/>
                                      </a:rPr>
                                      <m:t>high</m:t>
                                    </m:r>
                                  </m:e>
                                  <m:sub>
                                    <m:r>
                                      <m:rPr>
                                        <m:sty m:val="p"/>
                                      </m:rPr>
                                      <a:rPr lang="en-US" sz="1600">
                                        <a:latin typeface="Cambria Math"/>
                                      </a:rPr>
                                      <m:t>j</m:t>
                                    </m:r>
                                  </m:sub>
                                </m:sSub>
                                <m:r>
                                  <a:rPr lang="en-US" sz="1600" i="1">
                                    <a:latin typeface="Cambria Math"/>
                                  </a:rPr>
                                  <m:t>−</m:t>
                                </m:r>
                                <m:sSub>
                                  <m:sSubPr>
                                    <m:ctrlPr>
                                      <a:rPr lang="en-US" sz="1600" i="1">
                                        <a:latin typeface="Cambria Math" panose="02040503050406030204" pitchFamily="18" charset="0"/>
                                      </a:rPr>
                                    </m:ctrlPr>
                                  </m:sSubPr>
                                  <m:e>
                                    <m:r>
                                      <m:rPr>
                                        <m:sty m:val="p"/>
                                      </m:rPr>
                                      <a:rPr lang="en-US" sz="1600">
                                        <a:latin typeface="Cambria Math"/>
                                      </a:rPr>
                                      <m:t>low</m:t>
                                    </m:r>
                                  </m:e>
                                  <m:sub>
                                    <m:r>
                                      <m:rPr>
                                        <m:sty m:val="p"/>
                                      </m:rPr>
                                      <a:rPr lang="en-US" sz="1600">
                                        <a:latin typeface="Cambria Math"/>
                                      </a:rPr>
                                      <m:t>j</m:t>
                                    </m:r>
                                  </m:sub>
                                </m:sSub>
                              </m:e>
                            </m:d>
                            <m:r>
                              <a:rPr lang="en-US" sz="1600">
                                <a:latin typeface="Cambria Math"/>
                              </a:rPr>
                              <m:t>)</m:t>
                            </m:r>
                          </m:e>
                          <m:sup>
                            <m:r>
                              <a:rPr lang="en-US" sz="1600">
                                <a:latin typeface="Cambria Math"/>
                              </a:rPr>
                              <m:t>2</m:t>
                            </m:r>
                          </m:sup>
                        </m:sSup>
                        <m:r>
                          <a:rPr lang="en-US" sz="1600">
                            <a:latin typeface="Cambria Math"/>
                          </a:rPr>
                          <m:t> </m:t>
                        </m:r>
                      </m:e>
                    </m:rad>
                  </m:oMath>
                </a14:m>
                <a:r>
                  <a:rPr lang="en-US" sz="1800" dirty="0"/>
                  <a:t>where</a:t>
                </a:r>
                <a14:m>
                  <m:oMath xmlns:m="http://schemas.openxmlformats.org/officeDocument/2006/math">
                    <m:r>
                      <a:rPr lang="en-US" sz="1800">
                        <a:latin typeface="Cambria Math"/>
                      </a:rPr>
                      <m:t> </m:t>
                    </m:r>
                    <m:r>
                      <m:rPr>
                        <m:sty m:val="p"/>
                      </m:rPr>
                      <a:rPr lang="en-US" sz="1800">
                        <a:latin typeface="Cambria Math"/>
                      </a:rPr>
                      <m:t>j</m:t>
                    </m:r>
                    <m:r>
                      <a:rPr lang="en-US" sz="1800">
                        <a:latin typeface="Cambria Math"/>
                      </a:rPr>
                      <m:t> = 1, …, </m:t>
                    </m:r>
                    <m:r>
                      <m:rPr>
                        <m:sty m:val="p"/>
                      </m:rPr>
                      <a:rPr lang="en-US" sz="1800">
                        <a:latin typeface="Cambria Math"/>
                      </a:rPr>
                      <m:t>k</m:t>
                    </m:r>
                    <m:r>
                      <a:rPr lang="zh-CN" altLang="en-US" sz="1800" i="1">
                        <a:latin typeface="Cambria Math"/>
                      </a:rPr>
                      <m:t>−</m:t>
                    </m:r>
                    <m:r>
                      <a:rPr lang="en-US" sz="1800">
                        <a:latin typeface="Cambria Math"/>
                      </a:rPr>
                      <m:t>1</m:t>
                    </m:r>
                  </m:oMath>
                </a14:m>
                <a:endParaRPr lang="en-US" sz="1800" dirty="0"/>
              </a:p>
              <a:p>
                <a:pPr marL="342900" lvl="1" indent="-342900">
                  <a:buFont typeface="Arial" pitchFamily="34" charset="0"/>
                  <a:buChar char="•"/>
                </a:pPr>
                <a:r>
                  <a:rPr lang="en-US" sz="1800" dirty="0"/>
                  <a:t>Then we have</a:t>
                </a:r>
              </a:p>
            </p:txBody>
          </p:sp>
        </mc:Choice>
        <mc:Fallback xmlns="">
          <p:sp>
            <p:nvSpPr>
              <p:cNvPr id="4" name="内容占位符 3"/>
              <p:cNvSpPr>
                <a:spLocks noGrp="1" noRot="1" noChangeAspect="1" noMove="1" noResize="1" noEditPoints="1" noAdjustHandles="1" noChangeArrowheads="1" noChangeShapeType="1" noTextEdit="1"/>
              </p:cNvSpPr>
              <p:nvPr>
                <p:ph idx="1"/>
              </p:nvPr>
            </p:nvSpPr>
            <p:spPr>
              <a:xfrm>
                <a:off x="457200" y="1600200"/>
                <a:ext cx="8686800" cy="4525963"/>
              </a:xfrm>
              <a:blipFill rotWithShape="1">
                <a:blip r:embed="rId2"/>
                <a:stretch>
                  <a:fillRect l="-561" t="-674"/>
                </a:stretch>
              </a:blipFill>
            </p:spPr>
            <p:txBody>
              <a:bodyPr/>
              <a:lstStyle/>
              <a:p>
                <a:r>
                  <a:rPr lang="en-US">
                    <a:noFill/>
                  </a:rPr>
                  <a:t> </a:t>
                </a:r>
              </a:p>
            </p:txBody>
          </p:sp>
        </mc:Fallback>
      </mc:AlternateContent>
      <p:sp>
        <p:nvSpPr>
          <p:cNvPr id="3" name="灯片编号占位符 2"/>
          <p:cNvSpPr>
            <a:spLocks noGrp="1"/>
          </p:cNvSpPr>
          <p:nvPr>
            <p:ph type="sldNum" sz="quarter" idx="12"/>
          </p:nvPr>
        </p:nvSpPr>
        <p:spPr/>
        <p:txBody>
          <a:bodyPr/>
          <a:lstStyle/>
          <a:p>
            <a:fld id="{B06F3171-92E9-4797-AB00-F462CF1A82AE}" type="slidenum">
              <a:rPr lang="en-US" smtClean="0"/>
              <a:t>30</a:t>
            </a:fld>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754563"/>
            <a:ext cx="7467600" cy="1612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1439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sz="5400" dirty="0" smtClean="0"/>
              <a:t>Results Summary</a:t>
            </a:r>
            <a:endParaRPr lang="en-US" sz="5400" dirty="0"/>
          </a:p>
        </p:txBody>
      </p:sp>
      <p:sp>
        <p:nvSpPr>
          <p:cNvPr id="3" name="灯片编号占位符 2"/>
          <p:cNvSpPr>
            <a:spLocks noGrp="1"/>
          </p:cNvSpPr>
          <p:nvPr>
            <p:ph type="sldNum" sz="quarter" idx="12"/>
          </p:nvPr>
        </p:nvSpPr>
        <p:spPr/>
        <p:txBody>
          <a:bodyPr/>
          <a:lstStyle/>
          <a:p>
            <a:fld id="{B06F3171-92E9-4797-AB00-F462CF1A82AE}" type="slidenum">
              <a:rPr lang="en-US" smtClean="0"/>
              <a:t>31</a:t>
            </a:fld>
            <a:endParaRPr lang="en-US"/>
          </a:p>
        </p:txBody>
      </p:sp>
    </p:spTree>
    <p:extLst>
      <p:ext uri="{BB962C8B-B14F-4D97-AF65-F5344CB8AC3E}">
        <p14:creationId xmlns:p14="http://schemas.microsoft.com/office/powerpoint/2010/main" val="382656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dirty="0" smtClean="0"/>
              <a:t>MSE/QL Outputs for All Models in HW2</a:t>
            </a:r>
            <a:endParaRPr lang="en-US" sz="3600" dirty="0"/>
          </a:p>
        </p:txBody>
      </p:sp>
      <p:sp>
        <p:nvSpPr>
          <p:cNvPr id="4" name="灯片编号占位符 3"/>
          <p:cNvSpPr>
            <a:spLocks noGrp="1"/>
          </p:cNvSpPr>
          <p:nvPr>
            <p:ph type="sldNum" sz="quarter" idx="12"/>
          </p:nvPr>
        </p:nvSpPr>
        <p:spPr/>
        <p:txBody>
          <a:bodyPr/>
          <a:lstStyle/>
          <a:p>
            <a:fld id="{B06F3171-92E9-4797-AB00-F462CF1A82AE}" type="slidenum">
              <a:rPr lang="en-US" smtClean="0"/>
              <a:t>32</a:t>
            </a:fld>
            <a:endParaRPr lang="en-US"/>
          </a:p>
        </p:txBody>
      </p:sp>
      <p:sp>
        <p:nvSpPr>
          <p:cNvPr id="5" name="TextBox 4"/>
          <p:cNvSpPr txBox="1"/>
          <p:nvPr/>
        </p:nvSpPr>
        <p:spPr>
          <a:xfrm>
            <a:off x="228600" y="5562600"/>
            <a:ext cx="3773021" cy="954107"/>
          </a:xfrm>
          <a:prstGeom prst="rect">
            <a:avLst/>
          </a:prstGeom>
          <a:noFill/>
        </p:spPr>
        <p:txBody>
          <a:bodyPr wrap="none" rtlCol="0">
            <a:spAutoFit/>
          </a:bodyPr>
          <a:lstStyle/>
          <a:p>
            <a:r>
              <a:rPr lang="en-US" sz="1400" i="1" dirty="0" smtClean="0"/>
              <a:t>Text colors: </a:t>
            </a:r>
          </a:p>
          <a:p>
            <a:pPr marL="285750" indent="-285750">
              <a:buFont typeface="Arial" pitchFamily="34" charset="0"/>
              <a:buChar char="•"/>
            </a:pPr>
            <a:r>
              <a:rPr lang="en-US" sz="1400" i="1" dirty="0"/>
              <a:t>P</a:t>
            </a:r>
            <a:r>
              <a:rPr lang="en-US" sz="1400" i="1" dirty="0" smtClean="0"/>
              <a:t>urple: LASSO with Cross Validation</a:t>
            </a:r>
          </a:p>
          <a:p>
            <a:pPr marL="285750" indent="-285750">
              <a:buFont typeface="Arial" pitchFamily="34" charset="0"/>
              <a:buChar char="•"/>
            </a:pPr>
            <a:r>
              <a:rPr lang="en-US" sz="1400" i="1" dirty="0" smtClean="0"/>
              <a:t>Orange: Ordered LASSO </a:t>
            </a:r>
            <a:r>
              <a:rPr lang="en-US" sz="1400" i="1" dirty="0"/>
              <a:t>with Cross </a:t>
            </a:r>
            <a:r>
              <a:rPr lang="en-US" sz="1400" i="1" dirty="0" smtClean="0"/>
              <a:t>Validation</a:t>
            </a:r>
          </a:p>
          <a:p>
            <a:pPr marL="285750" indent="-285750">
              <a:buFont typeface="Arial" pitchFamily="34" charset="0"/>
              <a:buChar char="•"/>
            </a:pPr>
            <a:r>
              <a:rPr lang="en-US" sz="1400" i="1" dirty="0" smtClean="0"/>
              <a:t>Green: VAR</a:t>
            </a:r>
            <a:endParaRPr lang="en-US" sz="1400" i="1" dirty="0"/>
          </a:p>
        </p:txBody>
      </p:sp>
      <p:sp>
        <p:nvSpPr>
          <p:cNvPr id="6" name="TextBox 5"/>
          <p:cNvSpPr txBox="1"/>
          <p:nvPr/>
        </p:nvSpPr>
        <p:spPr>
          <a:xfrm>
            <a:off x="4038600" y="5410200"/>
            <a:ext cx="5033879" cy="1169551"/>
          </a:xfrm>
          <a:prstGeom prst="rect">
            <a:avLst/>
          </a:prstGeom>
          <a:noFill/>
        </p:spPr>
        <p:txBody>
          <a:bodyPr wrap="none" rtlCol="0">
            <a:spAutoFit/>
          </a:bodyPr>
          <a:lstStyle/>
          <a:p>
            <a:r>
              <a:rPr lang="en-US" sz="1400" i="1" dirty="0" smtClean="0"/>
              <a:t>Background colors: </a:t>
            </a:r>
          </a:p>
          <a:p>
            <a:pPr marL="285750" indent="-285750">
              <a:buFont typeface="Arial" pitchFamily="34" charset="0"/>
              <a:buChar char="•"/>
            </a:pPr>
            <a:r>
              <a:rPr lang="en-US" sz="1400" i="1" dirty="0" smtClean="0"/>
              <a:t>Yellow: LASSO &amp; Ordered LASSO with Cross Validation with p=1</a:t>
            </a:r>
          </a:p>
          <a:p>
            <a:pPr marL="285750" indent="-285750">
              <a:buFont typeface="Arial" pitchFamily="34" charset="0"/>
              <a:buChar char="•"/>
            </a:pPr>
            <a:r>
              <a:rPr lang="en-US" sz="1400" i="1" dirty="0" smtClean="0"/>
              <a:t>Blue: </a:t>
            </a:r>
            <a:r>
              <a:rPr lang="en-US" sz="1400" i="1" dirty="0"/>
              <a:t>LASSO &amp; Ordered LASSO with Cross Validation with </a:t>
            </a:r>
            <a:r>
              <a:rPr lang="en-US" sz="1400" i="1" dirty="0" smtClean="0"/>
              <a:t>p=2</a:t>
            </a:r>
          </a:p>
          <a:p>
            <a:pPr marL="285750" indent="-285750">
              <a:buFont typeface="Arial" pitchFamily="34" charset="0"/>
              <a:buChar char="•"/>
            </a:pPr>
            <a:r>
              <a:rPr lang="en-US" sz="1400" i="1" dirty="0" smtClean="0"/>
              <a:t>Pink: </a:t>
            </a:r>
            <a:r>
              <a:rPr lang="en-US" sz="1400" i="1" dirty="0"/>
              <a:t>LASSO &amp; Ordered LASSO with Cross Validation with </a:t>
            </a:r>
            <a:r>
              <a:rPr lang="en-US" sz="1400" i="1" dirty="0" smtClean="0"/>
              <a:t>p=3</a:t>
            </a:r>
            <a:endParaRPr lang="en-US" sz="1400" i="1" dirty="0"/>
          </a:p>
          <a:p>
            <a:pPr marL="285750" indent="-285750">
              <a:buFont typeface="Arial" pitchFamily="34" charset="0"/>
              <a:buChar char="•"/>
            </a:pPr>
            <a:r>
              <a:rPr lang="en-US" sz="1400" i="1" dirty="0" smtClean="0"/>
              <a:t>Green: </a:t>
            </a:r>
            <a:r>
              <a:rPr lang="en-US" sz="1400" i="1" dirty="0"/>
              <a:t>LASSO &amp; Ordered LASSO with Cross Validation with </a:t>
            </a:r>
            <a:r>
              <a:rPr lang="en-US" sz="1400" i="1" dirty="0" smtClean="0"/>
              <a:t>p=5</a:t>
            </a:r>
            <a:endParaRPr lang="en-US" sz="1400" i="1" dirty="0"/>
          </a:p>
        </p:txBody>
      </p:sp>
    </p:spTree>
    <p:extLst>
      <p:ext uri="{BB962C8B-B14F-4D97-AF65-F5344CB8AC3E}">
        <p14:creationId xmlns:p14="http://schemas.microsoft.com/office/powerpoint/2010/main" val="7590844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lang="en-US" sz="5400" dirty="0" smtClean="0"/>
              <a:t>Results Summary</a:t>
            </a:r>
            <a:br>
              <a:rPr lang="en-US" sz="5400" dirty="0" smtClean="0"/>
            </a:br>
            <a:r>
              <a:rPr lang="en-US" sz="5400" dirty="0" smtClean="0"/>
              <a:t>VAR</a:t>
            </a:r>
            <a:endParaRPr lang="en-US" sz="5400" dirty="0"/>
          </a:p>
        </p:txBody>
      </p:sp>
      <p:sp>
        <p:nvSpPr>
          <p:cNvPr id="3" name="灯片编号占位符 2"/>
          <p:cNvSpPr>
            <a:spLocks noGrp="1"/>
          </p:cNvSpPr>
          <p:nvPr>
            <p:ph type="sldNum" sz="quarter" idx="12"/>
          </p:nvPr>
        </p:nvSpPr>
        <p:spPr/>
        <p:txBody>
          <a:bodyPr/>
          <a:lstStyle/>
          <a:p>
            <a:fld id="{B06F3171-92E9-4797-AB00-F462CF1A82AE}" type="slidenum">
              <a:rPr lang="en-US" smtClean="0"/>
              <a:t>33</a:t>
            </a:fld>
            <a:endParaRPr lang="en-US"/>
          </a:p>
        </p:txBody>
      </p:sp>
    </p:spTree>
    <p:extLst>
      <p:ext uri="{BB962C8B-B14F-4D97-AF65-F5344CB8AC3E}">
        <p14:creationId xmlns:p14="http://schemas.microsoft.com/office/powerpoint/2010/main" val="40088863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b="1" dirty="0" smtClean="0"/>
              <a:t>MSE &amp; QL Outputs: VAR </a:t>
            </a:r>
            <a:r>
              <a:rPr lang="en-US" altLang="zh-CN" b="1" dirty="0"/>
              <a:t>(</a:t>
            </a:r>
            <a:r>
              <a:rPr lang="en-US" b="1" dirty="0" smtClean="0"/>
              <a:t>P=1, 2 and 3)</a:t>
            </a:r>
            <a:endParaRPr lang="en-US" dirty="0"/>
          </a:p>
        </p:txBody>
      </p:sp>
      <p:sp>
        <p:nvSpPr>
          <p:cNvPr id="4" name="矩形 3"/>
          <p:cNvSpPr/>
          <p:nvPr/>
        </p:nvSpPr>
        <p:spPr>
          <a:xfrm>
            <a:off x="457200" y="1466773"/>
            <a:ext cx="8153400" cy="1535805"/>
          </a:xfrm>
          <a:prstGeom prst="rect">
            <a:avLst/>
          </a:prstGeom>
        </p:spPr>
        <p:txBody>
          <a:bodyPr wrap="square">
            <a:spAutoFit/>
          </a:bodyPr>
          <a:lstStyle/>
          <a:p>
            <a:r>
              <a:rPr lang="en-US" sz="2000" u="sng" dirty="0"/>
              <a:t>Key Observations:</a:t>
            </a:r>
          </a:p>
          <a:p>
            <a:endParaRPr lang="en-US" u="sng" dirty="0"/>
          </a:p>
          <a:p>
            <a:pPr marL="285750" indent="-285750">
              <a:buFont typeface="Arial" pitchFamily="34" charset="0"/>
              <a:buChar char="•"/>
            </a:pPr>
            <a:r>
              <a:rPr lang="en-US" dirty="0" smtClean="0"/>
              <a:t>A VAR model with larger lags outperformed a VAR model with smaller lags, according to both the sum of MSEs and that of QLs.</a:t>
            </a:r>
            <a:endParaRPr lang="en-US" dirty="0"/>
          </a:p>
          <a:p>
            <a:pPr marL="742950" lvl="1" indent="-285750">
              <a:lnSpc>
                <a:spcPct val="90000"/>
              </a:lnSpc>
              <a:spcBef>
                <a:spcPct val="20000"/>
              </a:spcBef>
              <a:buFont typeface="Arial" pitchFamily="34" charset="0"/>
              <a:buChar char="–"/>
            </a:pPr>
            <a:r>
              <a:rPr lang="en-US" dirty="0" smtClean="0"/>
              <a:t>VAR(p=1) </a:t>
            </a:r>
            <a:r>
              <a:rPr lang="en-US" dirty="0"/>
              <a:t>≻ </a:t>
            </a:r>
            <a:r>
              <a:rPr lang="en-US" dirty="0" smtClean="0"/>
              <a:t> VAR(p=2) </a:t>
            </a:r>
            <a:r>
              <a:rPr lang="en-US" dirty="0"/>
              <a:t>≻  </a:t>
            </a:r>
            <a:r>
              <a:rPr lang="en-US" dirty="0" smtClean="0"/>
              <a:t>VAR(p=3) </a:t>
            </a:r>
            <a:endParaRPr lang="en-US" dirty="0"/>
          </a:p>
        </p:txBody>
      </p:sp>
      <p:pic>
        <p:nvPicPr>
          <p:cNvPr id="51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974" y="3352800"/>
            <a:ext cx="8529852"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灯片编号占位符 4"/>
          <p:cNvSpPr>
            <a:spLocks noGrp="1"/>
          </p:cNvSpPr>
          <p:nvPr>
            <p:ph type="sldNum" sz="quarter" idx="12"/>
          </p:nvPr>
        </p:nvSpPr>
        <p:spPr/>
        <p:txBody>
          <a:bodyPr/>
          <a:lstStyle/>
          <a:p>
            <a:fld id="{B06F3171-92E9-4797-AB00-F462CF1A82AE}" type="slidenum">
              <a:rPr lang="en-US" smtClean="0"/>
              <a:t>34</a:t>
            </a:fld>
            <a:endParaRPr lang="en-US"/>
          </a:p>
        </p:txBody>
      </p:sp>
    </p:spTree>
    <p:extLst>
      <p:ext uri="{BB962C8B-B14F-4D97-AF65-F5344CB8AC3E}">
        <p14:creationId xmlns:p14="http://schemas.microsoft.com/office/powerpoint/2010/main" val="2837377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b="1" dirty="0" smtClean="0"/>
              <a:t>SE Plot VAR (</a:t>
            </a:r>
            <a:r>
              <a:rPr lang="en-US" b="1" dirty="0" smtClean="0"/>
              <a:t>P=1)</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41" y="1458433"/>
            <a:ext cx="788275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B06F3171-92E9-4797-AB00-F462CF1A82AE}" type="slidenum">
              <a:rPr lang="en-US" smtClean="0"/>
              <a:t>35</a:t>
            </a:fld>
            <a:endParaRPr lang="en-US"/>
          </a:p>
        </p:txBody>
      </p:sp>
    </p:spTree>
    <p:extLst>
      <p:ext uri="{BB962C8B-B14F-4D97-AF65-F5344CB8AC3E}">
        <p14:creationId xmlns:p14="http://schemas.microsoft.com/office/powerpoint/2010/main" val="19304238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SE Plot VAR (</a:t>
            </a:r>
            <a:r>
              <a:rPr lang="en-US" b="1" dirty="0" smtClean="0"/>
              <a:t>P=2)</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41" y="1447800"/>
            <a:ext cx="788275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B06F3171-92E9-4797-AB00-F462CF1A82AE}" type="slidenum">
              <a:rPr lang="en-US" smtClean="0"/>
              <a:t>36</a:t>
            </a:fld>
            <a:endParaRPr lang="en-US"/>
          </a:p>
        </p:txBody>
      </p:sp>
    </p:spTree>
    <p:extLst>
      <p:ext uri="{BB962C8B-B14F-4D97-AF65-F5344CB8AC3E}">
        <p14:creationId xmlns:p14="http://schemas.microsoft.com/office/powerpoint/2010/main" val="62261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SE Plot VAR (</a:t>
            </a:r>
            <a:r>
              <a:rPr lang="en-US" b="1" dirty="0" smtClean="0"/>
              <a:t>P=3)</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447800"/>
            <a:ext cx="7882759"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p:cNvSpPr>
            <a:spLocks noGrp="1"/>
          </p:cNvSpPr>
          <p:nvPr>
            <p:ph type="sldNum" sz="quarter" idx="12"/>
          </p:nvPr>
        </p:nvSpPr>
        <p:spPr/>
        <p:txBody>
          <a:bodyPr/>
          <a:lstStyle/>
          <a:p>
            <a:fld id="{B06F3171-92E9-4797-AB00-F462CF1A82AE}" type="slidenum">
              <a:rPr lang="en-US" smtClean="0"/>
              <a:t>37</a:t>
            </a:fld>
            <a:endParaRPr lang="en-US"/>
          </a:p>
        </p:txBody>
      </p:sp>
    </p:spTree>
    <p:extLst>
      <p:ext uri="{BB962C8B-B14F-4D97-AF65-F5344CB8AC3E}">
        <p14:creationId xmlns:p14="http://schemas.microsoft.com/office/powerpoint/2010/main" val="27572277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600200"/>
            <a:ext cx="7772400" cy="1470025"/>
          </a:xfrm>
        </p:spPr>
        <p:txBody>
          <a:bodyPr>
            <a:normAutofit fontScale="90000"/>
          </a:bodyPr>
          <a:lstStyle/>
          <a:p>
            <a:r>
              <a:rPr lang="en-US" sz="5400" dirty="0" smtClean="0"/>
              <a:t>Results Summary</a:t>
            </a:r>
            <a:br>
              <a:rPr lang="en-US" sz="5400" dirty="0" smtClean="0"/>
            </a:br>
            <a:r>
              <a:rPr lang="en-US" sz="5400" dirty="0" smtClean="0"/>
              <a:t>LASSO/Ordered LASSO</a:t>
            </a:r>
            <a:br>
              <a:rPr lang="en-US" sz="5400" dirty="0" smtClean="0"/>
            </a:br>
            <a:r>
              <a:rPr lang="en-US" sz="4000" dirty="0" smtClean="0"/>
              <a:t>with Cross Validation</a:t>
            </a:r>
            <a:endParaRPr lang="en-US" sz="5400" dirty="0"/>
          </a:p>
        </p:txBody>
      </p:sp>
      <p:sp>
        <p:nvSpPr>
          <p:cNvPr id="3" name="矩形 2"/>
          <p:cNvSpPr/>
          <p:nvPr/>
        </p:nvSpPr>
        <p:spPr>
          <a:xfrm>
            <a:off x="2057400" y="4038600"/>
            <a:ext cx="5410200" cy="1631216"/>
          </a:xfrm>
          <a:prstGeom prst="rect">
            <a:avLst/>
          </a:prstGeom>
        </p:spPr>
        <p:txBody>
          <a:bodyPr wrap="square">
            <a:spAutoFit/>
          </a:bodyPr>
          <a:lstStyle/>
          <a:p>
            <a:pPr>
              <a:spcAft>
                <a:spcPts val="1200"/>
              </a:spcAft>
            </a:pPr>
            <a:r>
              <a:rPr lang="en-US" sz="2000" b="1" dirty="0"/>
              <a:t>Currency Pairs</a:t>
            </a:r>
            <a:r>
              <a:rPr lang="en-US" sz="2000" dirty="0"/>
              <a:t>: AUDUSD, CADUSD, CHFUSD, EURUSD, GBPUSD, NOKUSD and NZDUSD</a:t>
            </a:r>
          </a:p>
          <a:p>
            <a:pPr>
              <a:spcAft>
                <a:spcPts val="1200"/>
              </a:spcAft>
            </a:pPr>
            <a:r>
              <a:rPr lang="en-US" sz="2000" b="1" dirty="0" smtClean="0"/>
              <a:t>LASSO: </a:t>
            </a:r>
            <a:r>
              <a:rPr lang="en-US" sz="2000" dirty="0" smtClean="0"/>
              <a:t>p=1, 2 and 3</a:t>
            </a:r>
          </a:p>
          <a:p>
            <a:pPr>
              <a:spcAft>
                <a:spcPts val="1200"/>
              </a:spcAft>
            </a:pPr>
            <a:r>
              <a:rPr lang="en-US" sz="2000" b="1" dirty="0" smtClean="0"/>
              <a:t>Ordered LASSO</a:t>
            </a:r>
            <a:r>
              <a:rPr lang="en-US" sz="2000" b="1" dirty="0"/>
              <a:t>: </a:t>
            </a:r>
            <a:r>
              <a:rPr lang="en-US" sz="2000" dirty="0"/>
              <a:t>p=1, </a:t>
            </a:r>
            <a:r>
              <a:rPr lang="en-US" sz="2000" dirty="0" smtClean="0"/>
              <a:t>2, 3 and 5</a:t>
            </a:r>
            <a:endParaRPr lang="en-US" sz="2000" dirty="0"/>
          </a:p>
        </p:txBody>
      </p:sp>
      <p:sp>
        <p:nvSpPr>
          <p:cNvPr id="4" name="灯片编号占位符 3"/>
          <p:cNvSpPr>
            <a:spLocks noGrp="1"/>
          </p:cNvSpPr>
          <p:nvPr>
            <p:ph type="sldNum" sz="quarter" idx="12"/>
          </p:nvPr>
        </p:nvSpPr>
        <p:spPr/>
        <p:txBody>
          <a:bodyPr/>
          <a:lstStyle/>
          <a:p>
            <a:fld id="{B06F3171-92E9-4797-AB00-F462CF1A82AE}" type="slidenum">
              <a:rPr lang="en-US" smtClean="0"/>
              <a:t>38</a:t>
            </a:fld>
            <a:endParaRPr lang="en-US"/>
          </a:p>
        </p:txBody>
      </p:sp>
    </p:spTree>
    <p:extLst>
      <p:ext uri="{BB962C8B-B14F-4D97-AF65-F5344CB8AC3E}">
        <p14:creationId xmlns:p14="http://schemas.microsoft.com/office/powerpoint/2010/main" val="235444177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5211" y="900223"/>
            <a:ext cx="45719" cy="369332"/>
          </a:xfrm>
          <a:prstGeom prst="rect">
            <a:avLst/>
          </a:prstGeom>
          <a:noFill/>
        </p:spPr>
        <p:txBody>
          <a:bodyPr wrap="square" rtlCol="0">
            <a:spAutoFit/>
          </a:bodyPr>
          <a:lstStyle/>
          <a:p>
            <a:endParaRPr lang="en-US" dirty="0"/>
          </a:p>
        </p:txBody>
      </p:sp>
      <p:sp>
        <p:nvSpPr>
          <p:cNvPr id="12" name="标题 1"/>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dirty="0" smtClean="0"/>
              <a:t>LASSO/Ordered LASSO with Cross Validation</a:t>
            </a:r>
            <a:br>
              <a:rPr lang="en-US" sz="2800" b="1" dirty="0" smtClean="0"/>
            </a:br>
            <a:r>
              <a:rPr lang="en-US" sz="2800" b="1" dirty="0" smtClean="0"/>
              <a:t>Outputs in the Test Sample</a:t>
            </a:r>
            <a:endParaRPr lang="en-US" sz="2800" b="1"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702" y="1524000"/>
            <a:ext cx="8658596" cy="3702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228600" y="5562600"/>
            <a:ext cx="3773021" cy="738664"/>
          </a:xfrm>
          <a:prstGeom prst="rect">
            <a:avLst/>
          </a:prstGeom>
          <a:noFill/>
        </p:spPr>
        <p:txBody>
          <a:bodyPr wrap="none" rtlCol="0">
            <a:spAutoFit/>
          </a:bodyPr>
          <a:lstStyle/>
          <a:p>
            <a:r>
              <a:rPr lang="en-US" sz="1400" i="1" dirty="0" smtClean="0"/>
              <a:t>Text colors: </a:t>
            </a:r>
          </a:p>
          <a:p>
            <a:pPr marL="285750" indent="-285750">
              <a:buFont typeface="Arial" pitchFamily="34" charset="0"/>
              <a:buChar char="•"/>
            </a:pPr>
            <a:r>
              <a:rPr lang="en-US" sz="1400" i="1" dirty="0"/>
              <a:t>P</a:t>
            </a:r>
            <a:r>
              <a:rPr lang="en-US" sz="1400" i="1" dirty="0" smtClean="0"/>
              <a:t>urple: LASSO with Cross Validation</a:t>
            </a:r>
          </a:p>
          <a:p>
            <a:pPr marL="285750" indent="-285750">
              <a:buFont typeface="Arial" pitchFamily="34" charset="0"/>
              <a:buChar char="•"/>
            </a:pPr>
            <a:r>
              <a:rPr lang="en-US" sz="1400" i="1" dirty="0" smtClean="0"/>
              <a:t>Orange: Ordered LASSO </a:t>
            </a:r>
            <a:r>
              <a:rPr lang="en-US" sz="1400" i="1" dirty="0"/>
              <a:t>with Cross </a:t>
            </a:r>
            <a:r>
              <a:rPr lang="en-US" sz="1400" i="1" dirty="0" smtClean="0"/>
              <a:t>Validation</a:t>
            </a:r>
            <a:endParaRPr lang="en-US" sz="1400" i="1" dirty="0"/>
          </a:p>
        </p:txBody>
      </p:sp>
      <p:sp>
        <p:nvSpPr>
          <p:cNvPr id="16" name="TextBox 15"/>
          <p:cNvSpPr txBox="1"/>
          <p:nvPr/>
        </p:nvSpPr>
        <p:spPr>
          <a:xfrm>
            <a:off x="4038600" y="5410200"/>
            <a:ext cx="5033879" cy="1169551"/>
          </a:xfrm>
          <a:prstGeom prst="rect">
            <a:avLst/>
          </a:prstGeom>
          <a:noFill/>
        </p:spPr>
        <p:txBody>
          <a:bodyPr wrap="none" rtlCol="0">
            <a:spAutoFit/>
          </a:bodyPr>
          <a:lstStyle/>
          <a:p>
            <a:r>
              <a:rPr lang="en-US" sz="1400" i="1" dirty="0" smtClean="0"/>
              <a:t>Background colors: </a:t>
            </a:r>
          </a:p>
          <a:p>
            <a:pPr marL="285750" indent="-285750">
              <a:buFont typeface="Arial" pitchFamily="34" charset="0"/>
              <a:buChar char="•"/>
            </a:pPr>
            <a:r>
              <a:rPr lang="en-US" sz="1400" i="1" dirty="0" smtClean="0"/>
              <a:t>Yellow: LASSO &amp; Ordered LASSO with Cross Validation with p=1</a:t>
            </a:r>
          </a:p>
          <a:p>
            <a:pPr marL="285750" indent="-285750">
              <a:buFont typeface="Arial" pitchFamily="34" charset="0"/>
              <a:buChar char="•"/>
            </a:pPr>
            <a:r>
              <a:rPr lang="en-US" sz="1400" i="1" dirty="0" smtClean="0"/>
              <a:t>Blue: </a:t>
            </a:r>
            <a:r>
              <a:rPr lang="en-US" sz="1400" i="1" dirty="0"/>
              <a:t>LASSO &amp; Ordered LASSO with Cross Validation with </a:t>
            </a:r>
            <a:r>
              <a:rPr lang="en-US" sz="1400" i="1" dirty="0" smtClean="0"/>
              <a:t>p=2</a:t>
            </a:r>
          </a:p>
          <a:p>
            <a:pPr marL="285750" indent="-285750">
              <a:buFont typeface="Arial" pitchFamily="34" charset="0"/>
              <a:buChar char="•"/>
            </a:pPr>
            <a:r>
              <a:rPr lang="en-US" sz="1400" i="1" dirty="0" smtClean="0"/>
              <a:t>Pink: </a:t>
            </a:r>
            <a:r>
              <a:rPr lang="en-US" sz="1400" i="1" dirty="0"/>
              <a:t>LASSO &amp; Ordered LASSO with Cross Validation with </a:t>
            </a:r>
            <a:r>
              <a:rPr lang="en-US" sz="1400" i="1" dirty="0" smtClean="0"/>
              <a:t>p=3</a:t>
            </a:r>
            <a:endParaRPr lang="en-US" sz="1400" i="1" dirty="0"/>
          </a:p>
          <a:p>
            <a:pPr marL="285750" indent="-285750">
              <a:buFont typeface="Arial" pitchFamily="34" charset="0"/>
              <a:buChar char="•"/>
            </a:pPr>
            <a:r>
              <a:rPr lang="en-US" sz="1400" i="1" dirty="0" smtClean="0"/>
              <a:t>Green: </a:t>
            </a:r>
            <a:r>
              <a:rPr lang="en-US" sz="1400" i="1" dirty="0"/>
              <a:t>LASSO &amp; Ordered LASSO with Cross Validation with </a:t>
            </a:r>
            <a:r>
              <a:rPr lang="en-US" sz="1400" i="1" dirty="0" smtClean="0"/>
              <a:t>p=5</a:t>
            </a:r>
            <a:endParaRPr lang="en-US" sz="1400" i="1" dirty="0"/>
          </a:p>
        </p:txBody>
      </p:sp>
      <p:sp>
        <p:nvSpPr>
          <p:cNvPr id="3" name="灯片编号占位符 2"/>
          <p:cNvSpPr>
            <a:spLocks noGrp="1"/>
          </p:cNvSpPr>
          <p:nvPr>
            <p:ph type="sldNum" sz="quarter" idx="12"/>
          </p:nvPr>
        </p:nvSpPr>
        <p:spPr/>
        <p:txBody>
          <a:bodyPr/>
          <a:lstStyle/>
          <a:p>
            <a:fld id="{B06F3171-92E9-4797-AB00-F462CF1A82AE}" type="slidenum">
              <a:rPr lang="en-US" smtClean="0"/>
              <a:t>39</a:t>
            </a:fld>
            <a:endParaRPr lang="en-US"/>
          </a:p>
        </p:txBody>
      </p:sp>
    </p:spTree>
    <p:extLst>
      <p:ext uri="{BB962C8B-B14F-4D97-AF65-F5344CB8AC3E}">
        <p14:creationId xmlns:p14="http://schemas.microsoft.com/office/powerpoint/2010/main" val="26388427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normAutofit/>
          </a:bodyPr>
          <a:lstStyle/>
          <a:p>
            <a:pPr marL="514350" lvl="0" indent="-514350">
              <a:buFont typeface="+mj-lt"/>
              <a:buAutoNum type="arabicParenR" startAt="4"/>
            </a:pPr>
            <a:r>
              <a:rPr lang="en-US" sz="2800" dirty="0"/>
              <a:t>Based on the q equations below, we first used </a:t>
            </a:r>
            <a:r>
              <a:rPr lang="en-US" sz="2800" b="1" dirty="0"/>
              <a:t>p=1</a:t>
            </a:r>
            <a:r>
              <a:rPr lang="en-US" sz="2800" dirty="0"/>
              <a:t> to conduct linear regression analysis. Given our data, q=9. </a:t>
            </a:r>
          </a:p>
          <a:p>
            <a:endParaRPr lang="en-US" dirty="0"/>
          </a:p>
        </p:txBody>
      </p:sp>
      <p:pic>
        <p:nvPicPr>
          <p:cNvPr id="4" name="图片 3"/>
          <p:cNvPicPr/>
          <p:nvPr/>
        </p:nvPicPr>
        <p:blipFill>
          <a:blip r:embed="rId2"/>
          <a:stretch>
            <a:fillRect/>
          </a:stretch>
        </p:blipFill>
        <p:spPr>
          <a:xfrm>
            <a:off x="2057400" y="2999154"/>
            <a:ext cx="5410200" cy="1981200"/>
          </a:xfrm>
          <a:prstGeom prst="rect">
            <a:avLst/>
          </a:prstGeom>
        </p:spPr>
      </p:pic>
      <p:sp>
        <p:nvSpPr>
          <p:cNvPr id="5" name="灯片编号占位符 4"/>
          <p:cNvSpPr>
            <a:spLocks noGrp="1"/>
          </p:cNvSpPr>
          <p:nvPr>
            <p:ph type="sldNum" sz="quarter" idx="12"/>
          </p:nvPr>
        </p:nvSpPr>
        <p:spPr/>
        <p:txBody>
          <a:bodyPr/>
          <a:lstStyle/>
          <a:p>
            <a:fld id="{B06F3171-92E9-4797-AB00-F462CF1A82AE}" type="slidenum">
              <a:rPr lang="en-US" smtClean="0"/>
              <a:t>4</a:t>
            </a:fld>
            <a:endParaRPr lang="en-US"/>
          </a:p>
        </p:txBody>
      </p:sp>
    </p:spTree>
    <p:extLst>
      <p:ext uri="{BB962C8B-B14F-4D97-AF65-F5344CB8AC3E}">
        <p14:creationId xmlns:p14="http://schemas.microsoft.com/office/powerpoint/2010/main" val="3303610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2800" b="1" dirty="0"/>
              <a:t>LASSO/Ordered LASSO with Cross Validation</a:t>
            </a:r>
            <a:br>
              <a:rPr lang="en-US" sz="2800" b="1" dirty="0"/>
            </a:br>
            <a:r>
              <a:rPr lang="en-US" sz="2800" b="1" dirty="0"/>
              <a:t>Outputs in the Test Sample</a:t>
            </a:r>
          </a:p>
        </p:txBody>
      </p:sp>
      <p:sp>
        <p:nvSpPr>
          <p:cNvPr id="3" name="内容占位符 2"/>
          <p:cNvSpPr>
            <a:spLocks noGrp="1"/>
          </p:cNvSpPr>
          <p:nvPr>
            <p:ph idx="1"/>
          </p:nvPr>
        </p:nvSpPr>
        <p:spPr/>
        <p:txBody>
          <a:bodyPr>
            <a:normAutofit fontScale="92500" lnSpcReduction="10000"/>
          </a:bodyPr>
          <a:lstStyle/>
          <a:p>
            <a:pPr marL="0" indent="0">
              <a:buNone/>
            </a:pPr>
            <a:r>
              <a:rPr lang="en-US" sz="2400" u="sng" dirty="0" smtClean="0"/>
              <a:t>Key Observations:</a:t>
            </a:r>
          </a:p>
          <a:p>
            <a:pPr marL="0" indent="0">
              <a:buNone/>
            </a:pPr>
            <a:endParaRPr lang="en-US" sz="2400" u="sng" dirty="0" smtClean="0"/>
          </a:p>
          <a:p>
            <a:r>
              <a:rPr lang="en-US" sz="2400" dirty="0" smtClean="0"/>
              <a:t>Ordered LASSO with cross validation generally performs better than </a:t>
            </a:r>
            <a:r>
              <a:rPr lang="en-US" sz="2400" dirty="0"/>
              <a:t>LASSO with cross </a:t>
            </a:r>
            <a:r>
              <a:rPr lang="en-US" sz="2400" dirty="0" smtClean="0"/>
              <a:t>validation according </a:t>
            </a:r>
            <a:r>
              <a:rPr lang="en-US" sz="2400" dirty="0"/>
              <a:t>to the rank of sum of MSE and that of sum of </a:t>
            </a:r>
            <a:r>
              <a:rPr lang="en-US" sz="2400" dirty="0" smtClean="0"/>
              <a:t>QL</a:t>
            </a:r>
          </a:p>
          <a:p>
            <a:pPr lvl="1"/>
            <a:r>
              <a:rPr lang="en-US" sz="2000" dirty="0" smtClean="0"/>
              <a:t>Ordered </a:t>
            </a:r>
            <a:r>
              <a:rPr lang="en-US" sz="2000" dirty="0"/>
              <a:t>LASSO generally outperforms </a:t>
            </a:r>
            <a:r>
              <a:rPr lang="en-US" sz="2000" dirty="0" smtClean="0"/>
              <a:t>LASSO when lag p=1, 2 and 3</a:t>
            </a:r>
            <a:endParaRPr lang="en-US" sz="2000" dirty="0"/>
          </a:p>
          <a:p>
            <a:r>
              <a:rPr lang="en-US" sz="2400" dirty="0" smtClean="0"/>
              <a:t>The prediction performance </a:t>
            </a:r>
            <a:r>
              <a:rPr lang="en-US" altLang="zh-CN" sz="2400" dirty="0" smtClean="0"/>
              <a:t>of </a:t>
            </a:r>
            <a:r>
              <a:rPr lang="en-US" sz="2400" dirty="0" smtClean="0"/>
              <a:t>Ordered LASSO with cross </a:t>
            </a:r>
            <a:r>
              <a:rPr lang="en-US" sz="2400" dirty="0"/>
              <a:t>validation </a:t>
            </a:r>
            <a:r>
              <a:rPr lang="en-US" sz="2400" dirty="0" smtClean="0"/>
              <a:t>with different lags is ranked as:</a:t>
            </a:r>
          </a:p>
          <a:p>
            <a:pPr lvl="1"/>
            <a:r>
              <a:rPr lang="en-US" sz="2000" dirty="0" smtClean="0"/>
              <a:t>Ordered LASSO with p=1 ≻ Ordered LASSO with p=5</a:t>
            </a:r>
          </a:p>
          <a:p>
            <a:pPr marL="457200" lvl="1" indent="0">
              <a:buNone/>
            </a:pPr>
            <a:r>
              <a:rPr lang="en-US" sz="2000" dirty="0" smtClean="0"/>
              <a:t> ≻ </a:t>
            </a:r>
            <a:r>
              <a:rPr lang="en-US" sz="2000" dirty="0"/>
              <a:t>Ordered LASSO with </a:t>
            </a:r>
            <a:r>
              <a:rPr lang="en-US" sz="2000" dirty="0" smtClean="0"/>
              <a:t>p=3 ≻ </a:t>
            </a:r>
            <a:r>
              <a:rPr lang="en-US" sz="2000" dirty="0"/>
              <a:t>Ordered LASSO with </a:t>
            </a:r>
            <a:r>
              <a:rPr lang="en-US" sz="2000" dirty="0" smtClean="0"/>
              <a:t>p=2</a:t>
            </a:r>
          </a:p>
          <a:p>
            <a:pPr marL="342900" lvl="1" indent="-342900">
              <a:buFont typeface="Arial" pitchFamily="34" charset="0"/>
              <a:buChar char="•"/>
            </a:pPr>
            <a:r>
              <a:rPr lang="en-US" sz="2400" dirty="0"/>
              <a:t>The prediction performance </a:t>
            </a:r>
            <a:r>
              <a:rPr lang="en-US" altLang="zh-CN" sz="2400" dirty="0"/>
              <a:t>of </a:t>
            </a:r>
            <a:r>
              <a:rPr lang="en-US" sz="2400" dirty="0" smtClean="0"/>
              <a:t>LASSO </a:t>
            </a:r>
            <a:r>
              <a:rPr lang="en-US" sz="2400" dirty="0"/>
              <a:t>with cross validation with different lags is ranked as:</a:t>
            </a:r>
          </a:p>
          <a:p>
            <a:pPr lvl="1"/>
            <a:r>
              <a:rPr lang="en-US" sz="2000" dirty="0" smtClean="0"/>
              <a:t>LASSO </a:t>
            </a:r>
            <a:r>
              <a:rPr lang="en-US" sz="2000" dirty="0"/>
              <a:t>with p=1 ≻ </a:t>
            </a:r>
            <a:r>
              <a:rPr lang="en-US" sz="2000" dirty="0" smtClean="0"/>
              <a:t>LASSO </a:t>
            </a:r>
            <a:r>
              <a:rPr lang="en-US" sz="2000" dirty="0"/>
              <a:t>with </a:t>
            </a:r>
            <a:r>
              <a:rPr lang="en-US" sz="2000" dirty="0" smtClean="0"/>
              <a:t>p=2 </a:t>
            </a:r>
            <a:r>
              <a:rPr lang="en-US" sz="2000" dirty="0"/>
              <a:t>≻ </a:t>
            </a:r>
            <a:r>
              <a:rPr lang="en-US" sz="2000" dirty="0" smtClean="0"/>
              <a:t>LASSO </a:t>
            </a:r>
            <a:r>
              <a:rPr lang="en-US" sz="2000" dirty="0"/>
              <a:t>with </a:t>
            </a:r>
            <a:r>
              <a:rPr lang="en-US" sz="2000" dirty="0" smtClean="0"/>
              <a:t>p=3</a:t>
            </a:r>
          </a:p>
        </p:txBody>
      </p:sp>
      <p:sp>
        <p:nvSpPr>
          <p:cNvPr id="4" name="灯片编号占位符 3"/>
          <p:cNvSpPr>
            <a:spLocks noGrp="1"/>
          </p:cNvSpPr>
          <p:nvPr>
            <p:ph type="sldNum" sz="quarter" idx="12"/>
          </p:nvPr>
        </p:nvSpPr>
        <p:spPr/>
        <p:txBody>
          <a:bodyPr/>
          <a:lstStyle/>
          <a:p>
            <a:fld id="{B06F3171-92E9-4797-AB00-F462CF1A82AE}" type="slidenum">
              <a:rPr lang="en-US" smtClean="0"/>
              <a:t>40</a:t>
            </a:fld>
            <a:endParaRPr lang="en-US"/>
          </a:p>
        </p:txBody>
      </p:sp>
    </p:spTree>
    <p:extLst>
      <p:ext uri="{BB962C8B-B14F-4D97-AF65-F5344CB8AC3E}">
        <p14:creationId xmlns:p14="http://schemas.microsoft.com/office/powerpoint/2010/main" val="3385969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smtClean="0"/>
              <a:t>LASSO</a:t>
            </a:r>
            <a:br>
              <a:rPr lang="en-US" dirty="0" smtClean="0"/>
            </a:br>
            <a:r>
              <a:rPr lang="en-US" dirty="0" smtClean="0"/>
              <a:t>with Cross Validation</a:t>
            </a:r>
            <a:endParaRPr lang="en-US" dirty="0"/>
          </a:p>
        </p:txBody>
      </p:sp>
      <p:sp>
        <p:nvSpPr>
          <p:cNvPr id="3" name="副标题 2"/>
          <p:cNvSpPr>
            <a:spLocks noGrp="1"/>
          </p:cNvSpPr>
          <p:nvPr>
            <p:ph type="subTitle" idx="1"/>
          </p:nvPr>
        </p:nvSpPr>
        <p:spPr/>
        <p:txBody>
          <a:bodyPr>
            <a:normAutofit/>
          </a:bodyPr>
          <a:lstStyle/>
          <a:p>
            <a:r>
              <a:rPr lang="en-US" sz="2400" b="1" dirty="0"/>
              <a:t>Currency Pairs</a:t>
            </a:r>
            <a:r>
              <a:rPr lang="en-US" sz="2400" dirty="0"/>
              <a:t>: AUDUSD, CADUSD, CHFUSD, EURUSD, GBPUSD, NOKUSD and NZDUSD</a:t>
            </a:r>
          </a:p>
          <a:p>
            <a:r>
              <a:rPr lang="en-US" sz="2400" dirty="0"/>
              <a:t>(p=1, </a:t>
            </a:r>
            <a:r>
              <a:rPr lang="en-US" sz="2400" dirty="0" smtClean="0"/>
              <a:t>2 and 3)</a:t>
            </a:r>
            <a:endParaRPr lang="en-US" sz="2400" dirty="0"/>
          </a:p>
        </p:txBody>
      </p:sp>
      <p:sp>
        <p:nvSpPr>
          <p:cNvPr id="4" name="灯片编号占位符 3"/>
          <p:cNvSpPr>
            <a:spLocks noGrp="1"/>
          </p:cNvSpPr>
          <p:nvPr>
            <p:ph type="sldNum" sz="quarter" idx="12"/>
          </p:nvPr>
        </p:nvSpPr>
        <p:spPr/>
        <p:txBody>
          <a:bodyPr/>
          <a:lstStyle/>
          <a:p>
            <a:fld id="{B06F3171-92E9-4797-AB00-F462CF1A82AE}" type="slidenum">
              <a:rPr lang="en-US" smtClean="0"/>
              <a:t>41</a:t>
            </a:fld>
            <a:endParaRPr lang="en-US"/>
          </a:p>
        </p:txBody>
      </p:sp>
      <p:sp>
        <p:nvSpPr>
          <p:cNvPr id="5" name="TextBox 4"/>
          <p:cNvSpPr txBox="1"/>
          <p:nvPr/>
        </p:nvSpPr>
        <p:spPr>
          <a:xfrm>
            <a:off x="381000" y="5486400"/>
            <a:ext cx="8534400" cy="584775"/>
          </a:xfrm>
          <a:prstGeom prst="rect">
            <a:avLst/>
          </a:prstGeom>
          <a:noFill/>
        </p:spPr>
        <p:txBody>
          <a:bodyPr wrap="square" rtlCol="0">
            <a:spAutoFit/>
          </a:bodyPr>
          <a:lstStyle/>
          <a:p>
            <a:r>
              <a:rPr lang="en-US" altLang="zh-CN" sz="1600" dirty="0" smtClean="0">
                <a:solidFill>
                  <a:schemeClr val="tx1">
                    <a:lumMod val="50000"/>
                    <a:lumOff val="50000"/>
                  </a:schemeClr>
                </a:solidFill>
              </a:rPr>
              <a:t>Notes: Since the required LASSO Model and the research problem Ordered LASSO Model are examined independently. For each model, we combine </a:t>
            </a:r>
            <a:r>
              <a:rPr lang="en-US" altLang="zh-CN" sz="1600" dirty="0" err="1" smtClean="0">
                <a:solidFill>
                  <a:schemeClr val="tx1">
                    <a:lumMod val="50000"/>
                    <a:lumOff val="50000"/>
                  </a:schemeClr>
                </a:solidFill>
              </a:rPr>
              <a:t>ln</a:t>
            </a:r>
            <a:r>
              <a:rPr lang="en-US" altLang="zh-CN" sz="1600" dirty="0" smtClean="0">
                <a:solidFill>
                  <a:schemeClr val="tx1">
                    <a:lumMod val="50000"/>
                    <a:lumOff val="50000"/>
                  </a:schemeClr>
                </a:solidFill>
              </a:rPr>
              <a:t>(SE) plots for all currency pairs in one plot</a:t>
            </a:r>
            <a:endParaRPr lang="en-US" sz="1600" dirty="0">
              <a:solidFill>
                <a:schemeClr val="tx1">
                  <a:lumMod val="50000"/>
                  <a:lumOff val="50000"/>
                </a:schemeClr>
              </a:solidFill>
            </a:endParaRPr>
          </a:p>
        </p:txBody>
      </p:sp>
    </p:spTree>
    <p:extLst>
      <p:ext uri="{BB962C8B-B14F-4D97-AF65-F5344CB8AC3E}">
        <p14:creationId xmlns:p14="http://schemas.microsoft.com/office/powerpoint/2010/main" val="116492990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LASSO with Cross Validation</a:t>
            </a:r>
            <a:br>
              <a:rPr lang="en-US" dirty="0" smtClean="0"/>
            </a:br>
            <a:r>
              <a:rPr lang="en-US" dirty="0" smtClean="0"/>
              <a:t>Optimal Lambda Values</a:t>
            </a:r>
            <a:endParaRPr lang="en-US" dirty="0"/>
          </a:p>
        </p:txBody>
      </p:sp>
      <p:sp>
        <p:nvSpPr>
          <p:cNvPr id="5" name="剪去对角的矩形 4">
            <a:hlinkClick r:id="rId2" action="ppaction://hlinkpres?slideindex=1&amp;slidetitle="/>
          </p:cNvPr>
          <p:cNvSpPr/>
          <p:nvPr/>
        </p:nvSpPr>
        <p:spPr>
          <a:xfrm>
            <a:off x="2819400" y="1807534"/>
            <a:ext cx="3733800" cy="1088065"/>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Please Click Here to Get the Plots of MSE against log(lambda) for LASSO </a:t>
            </a:r>
            <a:r>
              <a:rPr lang="en-US" dirty="0" smtClean="0"/>
              <a:t>with </a:t>
            </a:r>
            <a:r>
              <a:rPr lang="en-US" dirty="0"/>
              <a:t>Cross </a:t>
            </a:r>
            <a:r>
              <a:rPr lang="en-US" dirty="0" smtClean="0"/>
              <a:t>Validation </a:t>
            </a:r>
            <a:r>
              <a:rPr lang="en-US" altLang="zh-CN" dirty="0"/>
              <a:t>(p=1,2 and 3)</a:t>
            </a:r>
            <a:r>
              <a:rPr lang="en-US" dirty="0"/>
              <a:t> </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3276600"/>
            <a:ext cx="5526386"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B06F3171-92E9-4797-AB00-F462CF1A82AE}" type="slidenum">
              <a:rPr lang="en-US" smtClean="0"/>
              <a:t>42</a:t>
            </a:fld>
            <a:endParaRPr lang="en-US"/>
          </a:p>
        </p:txBody>
      </p:sp>
    </p:spTree>
    <p:extLst>
      <p:ext uri="{BB962C8B-B14F-4D97-AF65-F5344CB8AC3E}">
        <p14:creationId xmlns:p14="http://schemas.microsoft.com/office/powerpoint/2010/main" val="3557190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43</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77252510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44</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66656015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45</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145025095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smtClean="0"/>
              <a:t>Ordered LASSO</a:t>
            </a:r>
            <a:br>
              <a:rPr lang="en-US" dirty="0" smtClean="0"/>
            </a:br>
            <a:r>
              <a:rPr lang="en-US" dirty="0" smtClean="0"/>
              <a:t>with Cross Validation</a:t>
            </a:r>
            <a:endParaRPr lang="en-US" dirty="0"/>
          </a:p>
        </p:txBody>
      </p:sp>
      <p:sp>
        <p:nvSpPr>
          <p:cNvPr id="6" name="副标题 2"/>
          <p:cNvSpPr>
            <a:spLocks noGrp="1"/>
          </p:cNvSpPr>
          <p:nvPr>
            <p:ph type="subTitle" idx="1"/>
          </p:nvPr>
        </p:nvSpPr>
        <p:spPr>
          <a:xfrm>
            <a:off x="1371600" y="3886200"/>
            <a:ext cx="6400800" cy="1752600"/>
          </a:xfrm>
        </p:spPr>
        <p:txBody>
          <a:bodyPr>
            <a:normAutofit/>
          </a:bodyPr>
          <a:lstStyle/>
          <a:p>
            <a:r>
              <a:rPr lang="en-US" sz="2600" b="1" dirty="0" smtClean="0"/>
              <a:t>Currency Pairs</a:t>
            </a:r>
            <a:r>
              <a:rPr lang="en-US" sz="2600" dirty="0" smtClean="0"/>
              <a:t>: </a:t>
            </a:r>
            <a:r>
              <a:rPr lang="en-US" sz="2600" dirty="0"/>
              <a:t>AUDUSD, CADUSD, CHFUSD, EURUSD, </a:t>
            </a:r>
            <a:r>
              <a:rPr lang="en-US" sz="2600" dirty="0" smtClean="0"/>
              <a:t>GBPUSD</a:t>
            </a:r>
            <a:r>
              <a:rPr lang="en-US" sz="2600" dirty="0"/>
              <a:t>, NOKUSD and NZDUSD</a:t>
            </a:r>
            <a:endParaRPr lang="en-US" sz="2600" dirty="0" smtClean="0"/>
          </a:p>
          <a:p>
            <a:r>
              <a:rPr lang="en-US" sz="2600" dirty="0" smtClean="0"/>
              <a:t>(p=1, 2, 3 and 5)</a:t>
            </a:r>
            <a:endParaRPr lang="en-US" sz="2600" dirty="0"/>
          </a:p>
        </p:txBody>
      </p:sp>
      <p:sp>
        <p:nvSpPr>
          <p:cNvPr id="3" name="灯片编号占位符 2"/>
          <p:cNvSpPr>
            <a:spLocks noGrp="1"/>
          </p:cNvSpPr>
          <p:nvPr>
            <p:ph type="sldNum" sz="quarter" idx="12"/>
          </p:nvPr>
        </p:nvSpPr>
        <p:spPr/>
        <p:txBody>
          <a:bodyPr/>
          <a:lstStyle/>
          <a:p>
            <a:fld id="{B06F3171-92E9-4797-AB00-F462CF1A82AE}" type="slidenum">
              <a:rPr lang="en-US" smtClean="0"/>
              <a:t>46</a:t>
            </a:fld>
            <a:endParaRPr lang="en-US"/>
          </a:p>
        </p:txBody>
      </p:sp>
    </p:spTree>
    <p:extLst>
      <p:ext uri="{BB962C8B-B14F-4D97-AF65-F5344CB8AC3E}">
        <p14:creationId xmlns:p14="http://schemas.microsoft.com/office/powerpoint/2010/main" val="373943405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Ordered LASSO with Cross Validation</a:t>
            </a:r>
            <a:br>
              <a:rPr lang="en-US" dirty="0" smtClean="0"/>
            </a:br>
            <a:r>
              <a:rPr lang="en-US" dirty="0" smtClean="0"/>
              <a:t>Optimal Lambda Values</a:t>
            </a:r>
            <a:endParaRPr lang="en-US" dirty="0"/>
          </a:p>
        </p:txBody>
      </p:sp>
      <p:sp>
        <p:nvSpPr>
          <p:cNvPr id="5" name="剪去对角的矩形 4">
            <a:hlinkClick r:id="rId2" action="ppaction://hlinkpres?slideindex=1&amp;slidetitle="/>
          </p:cNvPr>
          <p:cNvSpPr/>
          <p:nvPr/>
        </p:nvSpPr>
        <p:spPr>
          <a:xfrm>
            <a:off x="2819400" y="1807534"/>
            <a:ext cx="3581400" cy="1088065"/>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Please Click Here to Get the Plots of MSE against log(lambda) for Ordered LASSO with Cross Validation (p=1,2, 3 and 5)</a:t>
            </a:r>
            <a:endParaRPr lang="en-US" dirty="0"/>
          </a:p>
        </p:txBody>
      </p:sp>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3453809"/>
            <a:ext cx="7315200" cy="2481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B06F3171-92E9-4797-AB00-F462CF1A82AE}" type="slidenum">
              <a:rPr lang="en-US" smtClean="0"/>
              <a:t>47</a:t>
            </a:fld>
            <a:endParaRPr lang="en-US"/>
          </a:p>
        </p:txBody>
      </p:sp>
    </p:spTree>
    <p:extLst>
      <p:ext uri="{BB962C8B-B14F-4D97-AF65-F5344CB8AC3E}">
        <p14:creationId xmlns:p14="http://schemas.microsoft.com/office/powerpoint/2010/main" val="381419340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48</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Ordered 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5936551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3857"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49</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Ordered </a:t>
            </a:r>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4331074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noAutofit/>
          </a:bodyPr>
          <a:lstStyle/>
          <a:p>
            <a:pPr marL="514350" lvl="0" indent="-514350">
              <a:buFont typeface="+mj-lt"/>
              <a:buAutoNum type="arabicParenR" startAt="5"/>
            </a:pPr>
            <a:r>
              <a:rPr lang="en-US" sz="2800" dirty="0"/>
              <a:t>We used a growing window method to fit the model and make predictions. When calculating MSE and QL as well as obtaining the squared error (SE) plots, we took exponential to the both the observed and predicted </a:t>
            </a:r>
            <a:r>
              <a:rPr lang="en-US" sz="2800" dirty="0" err="1"/>
              <a:t>logRV</a:t>
            </a:r>
            <a:r>
              <a:rPr lang="en-US" sz="2800" dirty="0"/>
              <a:t> to calculate MSE and QL using the observed and predicted annualized volatilities for each of 9 currency pairs and obtain SE plots for each. We also calculated the average MSE and QL values to gain a better understanding about the model’s prediction performance</a:t>
            </a:r>
            <a:r>
              <a:rPr lang="en-US" sz="2800" dirty="0" smtClean="0"/>
              <a:t>.</a:t>
            </a:r>
            <a:endParaRPr lang="en-US" sz="2800" dirty="0"/>
          </a:p>
        </p:txBody>
      </p:sp>
      <p:sp>
        <p:nvSpPr>
          <p:cNvPr id="4" name="灯片编号占位符 3"/>
          <p:cNvSpPr>
            <a:spLocks noGrp="1"/>
          </p:cNvSpPr>
          <p:nvPr>
            <p:ph type="sldNum" sz="quarter" idx="12"/>
          </p:nvPr>
        </p:nvSpPr>
        <p:spPr/>
        <p:txBody>
          <a:bodyPr/>
          <a:lstStyle/>
          <a:p>
            <a:fld id="{B06F3171-92E9-4797-AB00-F462CF1A82AE}" type="slidenum">
              <a:rPr lang="en-US" smtClean="0"/>
              <a:t>5</a:t>
            </a:fld>
            <a:endParaRPr lang="en-US"/>
          </a:p>
        </p:txBody>
      </p:sp>
    </p:spTree>
    <p:extLst>
      <p:ext uri="{BB962C8B-B14F-4D97-AF65-F5344CB8AC3E}">
        <p14:creationId xmlns:p14="http://schemas.microsoft.com/office/powerpoint/2010/main" val="37023131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50</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Ordered </a:t>
            </a:r>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152026342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2954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灯片编号占位符 1"/>
          <p:cNvSpPr>
            <a:spLocks noGrp="1"/>
          </p:cNvSpPr>
          <p:nvPr>
            <p:ph type="sldNum" sz="quarter" idx="12"/>
          </p:nvPr>
        </p:nvSpPr>
        <p:spPr/>
        <p:txBody>
          <a:bodyPr/>
          <a:lstStyle/>
          <a:p>
            <a:fld id="{B06F3171-92E9-4797-AB00-F462CF1A82AE}" type="slidenum">
              <a:rPr lang="en-US" smtClean="0"/>
              <a:t>51</a:t>
            </a:fld>
            <a:endParaRPr lang="en-US"/>
          </a:p>
        </p:txBody>
      </p:sp>
      <p:sp>
        <p:nvSpPr>
          <p:cNvPr id="5"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Ordered </a:t>
            </a:r>
            <a:r>
              <a:rPr lang="en-US" sz="3300" dirty="0" smtClean="0"/>
              <a:t>LASSO </a:t>
            </a:r>
            <a:r>
              <a:rPr lang="en-US" altLang="zh-CN" sz="3300" dirty="0" smtClean="0"/>
              <a:t>with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30437373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52</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t>
            </a:r>
            <a:r>
              <a:rPr lang="en-US" sz="3300" dirty="0" smtClean="0"/>
              <a:t>&amp;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290731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53</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01417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54</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1143000"/>
            <a:ext cx="4572000"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84438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55</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89472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56</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75768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57</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325126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58</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99967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600200"/>
            <a:ext cx="7772400" cy="1470025"/>
          </a:xfrm>
        </p:spPr>
        <p:txBody>
          <a:bodyPr>
            <a:normAutofit fontScale="90000"/>
          </a:bodyPr>
          <a:lstStyle/>
          <a:p>
            <a:r>
              <a:rPr lang="en-US" sz="5400" dirty="0" smtClean="0"/>
              <a:t>Results Summary</a:t>
            </a:r>
            <a:br>
              <a:rPr lang="en-US" sz="5400" dirty="0" smtClean="0"/>
            </a:br>
            <a:r>
              <a:rPr lang="en-US" sz="5400" dirty="0" smtClean="0"/>
              <a:t>LASSO/Ordered LASSO</a:t>
            </a:r>
            <a:br>
              <a:rPr lang="en-US" sz="5400" dirty="0" smtClean="0"/>
            </a:br>
            <a:r>
              <a:rPr lang="en-US" sz="4000" dirty="0" smtClean="0"/>
              <a:t>without Cross Validation</a:t>
            </a:r>
            <a:endParaRPr lang="en-US" sz="5400" dirty="0"/>
          </a:p>
        </p:txBody>
      </p:sp>
      <p:sp>
        <p:nvSpPr>
          <p:cNvPr id="3" name="矩形 2"/>
          <p:cNvSpPr/>
          <p:nvPr/>
        </p:nvSpPr>
        <p:spPr>
          <a:xfrm>
            <a:off x="2057400" y="4038600"/>
            <a:ext cx="5410200" cy="1631216"/>
          </a:xfrm>
          <a:prstGeom prst="rect">
            <a:avLst/>
          </a:prstGeom>
        </p:spPr>
        <p:txBody>
          <a:bodyPr wrap="square">
            <a:spAutoFit/>
          </a:bodyPr>
          <a:lstStyle/>
          <a:p>
            <a:pPr>
              <a:spcAft>
                <a:spcPts val="1200"/>
              </a:spcAft>
            </a:pPr>
            <a:r>
              <a:rPr lang="en-US" sz="2000" b="1" dirty="0"/>
              <a:t>Currency Pairs</a:t>
            </a:r>
            <a:r>
              <a:rPr lang="en-US" sz="2000" dirty="0"/>
              <a:t>: AUDUSD, CADUSD, CHFUSD, EURUSD, GBPUSD, NOKUSD and NZDUSD</a:t>
            </a:r>
          </a:p>
          <a:p>
            <a:pPr>
              <a:spcAft>
                <a:spcPts val="1200"/>
              </a:spcAft>
            </a:pPr>
            <a:r>
              <a:rPr lang="en-US" sz="2000" b="1" dirty="0" smtClean="0"/>
              <a:t>LASSO: </a:t>
            </a:r>
            <a:r>
              <a:rPr lang="en-US" sz="2000" dirty="0" smtClean="0"/>
              <a:t>p=1, 2 and 3</a:t>
            </a:r>
          </a:p>
          <a:p>
            <a:pPr>
              <a:spcAft>
                <a:spcPts val="1200"/>
              </a:spcAft>
            </a:pPr>
            <a:r>
              <a:rPr lang="en-US" sz="2000" b="1" dirty="0" smtClean="0"/>
              <a:t>Ordered LASSO</a:t>
            </a:r>
            <a:r>
              <a:rPr lang="en-US" sz="2000" b="1" dirty="0"/>
              <a:t>: </a:t>
            </a:r>
            <a:r>
              <a:rPr lang="en-US" sz="2000" dirty="0"/>
              <a:t>p=1, </a:t>
            </a:r>
            <a:r>
              <a:rPr lang="en-US" sz="2000" dirty="0" smtClean="0"/>
              <a:t>2, 3 and 5</a:t>
            </a:r>
            <a:endParaRPr lang="en-US" sz="2000" dirty="0"/>
          </a:p>
        </p:txBody>
      </p:sp>
      <p:sp>
        <p:nvSpPr>
          <p:cNvPr id="4" name="灯片编号占位符 3"/>
          <p:cNvSpPr>
            <a:spLocks noGrp="1"/>
          </p:cNvSpPr>
          <p:nvPr>
            <p:ph type="sldNum" sz="quarter" idx="12"/>
          </p:nvPr>
        </p:nvSpPr>
        <p:spPr/>
        <p:txBody>
          <a:bodyPr/>
          <a:lstStyle/>
          <a:p>
            <a:fld id="{B06F3171-92E9-4797-AB00-F462CF1A82AE}" type="slidenum">
              <a:rPr lang="en-US" smtClean="0"/>
              <a:t>59</a:t>
            </a:fld>
            <a:endParaRPr lang="en-US"/>
          </a:p>
        </p:txBody>
      </p:sp>
    </p:spTree>
    <p:extLst>
      <p:ext uri="{BB962C8B-B14F-4D97-AF65-F5344CB8AC3E}">
        <p14:creationId xmlns:p14="http://schemas.microsoft.com/office/powerpoint/2010/main" val="3720743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p:sp>
        <p:nvSpPr>
          <p:cNvPr id="3" name="内容占位符 2"/>
          <p:cNvSpPr>
            <a:spLocks noGrp="1"/>
          </p:cNvSpPr>
          <p:nvPr>
            <p:ph idx="1"/>
          </p:nvPr>
        </p:nvSpPr>
        <p:spPr/>
        <p:txBody>
          <a:bodyPr/>
          <a:lstStyle/>
          <a:p>
            <a:pPr marL="514350" lvl="0" indent="-514350">
              <a:spcAft>
                <a:spcPts val="1200"/>
              </a:spcAft>
              <a:buFont typeface="+mj-lt"/>
              <a:buAutoNum type="arabicParenR" startAt="6"/>
            </a:pPr>
            <a:r>
              <a:rPr lang="en-US" dirty="0"/>
              <a:t>We repeated Step (5) for </a:t>
            </a:r>
            <a:r>
              <a:rPr lang="en-US" b="1" dirty="0"/>
              <a:t>p=2 </a:t>
            </a:r>
            <a:r>
              <a:rPr lang="en-US" dirty="0"/>
              <a:t>and </a:t>
            </a:r>
            <a:r>
              <a:rPr lang="en-US" b="1" dirty="0"/>
              <a:t>p=3</a:t>
            </a:r>
            <a:r>
              <a:rPr lang="en-US" dirty="0" smtClean="0"/>
              <a:t>.</a:t>
            </a:r>
            <a:endParaRPr lang="en-US" dirty="0"/>
          </a:p>
          <a:p>
            <a:pPr marL="514350" lvl="0" indent="-514350">
              <a:spcAft>
                <a:spcPts val="1200"/>
              </a:spcAft>
              <a:buFont typeface="+mj-lt"/>
              <a:buAutoNum type="arabicParenR" startAt="6"/>
            </a:pPr>
            <a:r>
              <a:rPr lang="en-US" dirty="0"/>
              <a:t>We then identified the p value that gave the best prediction </a:t>
            </a:r>
            <a:r>
              <a:rPr lang="en-US" dirty="0" smtClean="0"/>
              <a:t>performance.</a:t>
            </a:r>
            <a:endParaRPr lang="en-US" dirty="0"/>
          </a:p>
          <a:p>
            <a:pPr marL="0" indent="0">
              <a:buNone/>
            </a:pP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6</a:t>
            </a:fld>
            <a:endParaRPr lang="en-US"/>
          </a:p>
        </p:txBody>
      </p:sp>
    </p:spTree>
    <p:extLst>
      <p:ext uri="{BB962C8B-B14F-4D97-AF65-F5344CB8AC3E}">
        <p14:creationId xmlns:p14="http://schemas.microsoft.com/office/powerpoint/2010/main" val="23579519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435211" y="900223"/>
            <a:ext cx="45719" cy="369332"/>
          </a:xfrm>
          <a:prstGeom prst="rect">
            <a:avLst/>
          </a:prstGeom>
          <a:noFill/>
        </p:spPr>
        <p:txBody>
          <a:bodyPr wrap="square" rtlCol="0">
            <a:spAutoFit/>
          </a:bodyPr>
          <a:lstStyle/>
          <a:p>
            <a:endParaRPr lang="en-US" dirty="0"/>
          </a:p>
        </p:txBody>
      </p:sp>
      <p:sp>
        <p:nvSpPr>
          <p:cNvPr id="6" name="标题 1"/>
          <p:cNvSpPr txBox="1">
            <a:spLocks/>
          </p:cNvSpPr>
          <p:nvPr/>
        </p:nvSpPr>
        <p:spPr>
          <a:xfrm>
            <a:off x="457200" y="274638"/>
            <a:ext cx="8229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b="1" smtClean="0"/>
              <a:t>LASSO/Ordered LASSO without Cross Validation</a:t>
            </a:r>
            <a:br>
              <a:rPr lang="en-US" sz="2800" b="1" smtClean="0"/>
            </a:br>
            <a:r>
              <a:rPr lang="en-US" sz="2800" b="1" smtClean="0"/>
              <a:t>Outputs in the Test Sample</a:t>
            </a:r>
            <a:endParaRPr lang="en-US" sz="2800" b="1"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353" y="1524000"/>
            <a:ext cx="8376412"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228600" y="5486400"/>
            <a:ext cx="3773021" cy="738664"/>
          </a:xfrm>
          <a:prstGeom prst="rect">
            <a:avLst/>
          </a:prstGeom>
          <a:noFill/>
        </p:spPr>
        <p:txBody>
          <a:bodyPr wrap="none" rtlCol="0">
            <a:spAutoFit/>
          </a:bodyPr>
          <a:lstStyle/>
          <a:p>
            <a:r>
              <a:rPr lang="en-US" sz="1400" i="1" dirty="0" smtClean="0"/>
              <a:t>Text colors: </a:t>
            </a:r>
          </a:p>
          <a:p>
            <a:pPr marL="285750" indent="-285750">
              <a:buFont typeface="Arial" pitchFamily="34" charset="0"/>
              <a:buChar char="•"/>
            </a:pPr>
            <a:r>
              <a:rPr lang="en-US" sz="1400" i="1" dirty="0"/>
              <a:t>P</a:t>
            </a:r>
            <a:r>
              <a:rPr lang="en-US" sz="1400" i="1" dirty="0" smtClean="0"/>
              <a:t>urple: LASSO with Cross Validation</a:t>
            </a:r>
          </a:p>
          <a:p>
            <a:pPr marL="285750" indent="-285750">
              <a:buFont typeface="Arial" pitchFamily="34" charset="0"/>
              <a:buChar char="•"/>
            </a:pPr>
            <a:r>
              <a:rPr lang="en-US" sz="1400" i="1" dirty="0" smtClean="0"/>
              <a:t>Orange: Ordered LASSO </a:t>
            </a:r>
            <a:r>
              <a:rPr lang="en-US" sz="1400" i="1" dirty="0"/>
              <a:t>with Cross </a:t>
            </a:r>
            <a:r>
              <a:rPr lang="en-US" sz="1400" i="1" dirty="0" smtClean="0"/>
              <a:t>Validation</a:t>
            </a:r>
            <a:endParaRPr lang="en-US" sz="1400" i="1" dirty="0"/>
          </a:p>
        </p:txBody>
      </p:sp>
      <p:sp>
        <p:nvSpPr>
          <p:cNvPr id="9" name="TextBox 8"/>
          <p:cNvSpPr txBox="1"/>
          <p:nvPr/>
        </p:nvSpPr>
        <p:spPr>
          <a:xfrm>
            <a:off x="4038600" y="5334000"/>
            <a:ext cx="5033879" cy="1169551"/>
          </a:xfrm>
          <a:prstGeom prst="rect">
            <a:avLst/>
          </a:prstGeom>
          <a:noFill/>
        </p:spPr>
        <p:txBody>
          <a:bodyPr wrap="none" rtlCol="0">
            <a:spAutoFit/>
          </a:bodyPr>
          <a:lstStyle/>
          <a:p>
            <a:r>
              <a:rPr lang="en-US" sz="1400" i="1" dirty="0" smtClean="0"/>
              <a:t>Background colors: </a:t>
            </a:r>
          </a:p>
          <a:p>
            <a:pPr marL="285750" indent="-285750">
              <a:buFont typeface="Arial" pitchFamily="34" charset="0"/>
              <a:buChar char="•"/>
            </a:pPr>
            <a:r>
              <a:rPr lang="en-US" sz="1400" i="1" dirty="0" smtClean="0"/>
              <a:t>Yellow: LASSO &amp; Ordered LASSO with Cross Validation with p=1</a:t>
            </a:r>
          </a:p>
          <a:p>
            <a:pPr marL="285750" indent="-285750">
              <a:buFont typeface="Arial" pitchFamily="34" charset="0"/>
              <a:buChar char="•"/>
            </a:pPr>
            <a:r>
              <a:rPr lang="en-US" sz="1400" i="1" dirty="0" smtClean="0"/>
              <a:t>Blue: </a:t>
            </a:r>
            <a:r>
              <a:rPr lang="en-US" sz="1400" i="1" dirty="0"/>
              <a:t>LASSO &amp; Ordered LASSO with Cross Validation with </a:t>
            </a:r>
            <a:r>
              <a:rPr lang="en-US" sz="1400" i="1" dirty="0" smtClean="0"/>
              <a:t>p=2</a:t>
            </a:r>
          </a:p>
          <a:p>
            <a:pPr marL="285750" indent="-285750">
              <a:buFont typeface="Arial" pitchFamily="34" charset="0"/>
              <a:buChar char="•"/>
            </a:pPr>
            <a:r>
              <a:rPr lang="en-US" sz="1400" i="1" dirty="0" smtClean="0"/>
              <a:t>Pink: </a:t>
            </a:r>
            <a:r>
              <a:rPr lang="en-US" sz="1400" i="1" dirty="0"/>
              <a:t>LASSO &amp; Ordered LASSO with Cross Validation with </a:t>
            </a:r>
            <a:r>
              <a:rPr lang="en-US" sz="1400" i="1" dirty="0" smtClean="0"/>
              <a:t>p=3</a:t>
            </a:r>
            <a:endParaRPr lang="en-US" sz="1400" i="1" dirty="0"/>
          </a:p>
          <a:p>
            <a:pPr marL="285750" indent="-285750">
              <a:buFont typeface="Arial" pitchFamily="34" charset="0"/>
              <a:buChar char="•"/>
            </a:pPr>
            <a:r>
              <a:rPr lang="en-US" sz="1400" i="1" dirty="0" smtClean="0"/>
              <a:t>Green: </a:t>
            </a:r>
            <a:r>
              <a:rPr lang="en-US" sz="1400" i="1" dirty="0"/>
              <a:t>LASSO &amp; Ordered LASSO with Cross Validation with </a:t>
            </a:r>
            <a:r>
              <a:rPr lang="en-US" sz="1400" i="1" dirty="0" smtClean="0"/>
              <a:t>p=5</a:t>
            </a:r>
            <a:endParaRPr lang="en-US" sz="1400" i="1" dirty="0"/>
          </a:p>
        </p:txBody>
      </p:sp>
      <p:sp>
        <p:nvSpPr>
          <p:cNvPr id="3" name="灯片编号占位符 2"/>
          <p:cNvSpPr>
            <a:spLocks noGrp="1"/>
          </p:cNvSpPr>
          <p:nvPr>
            <p:ph type="sldNum" sz="quarter" idx="12"/>
          </p:nvPr>
        </p:nvSpPr>
        <p:spPr/>
        <p:txBody>
          <a:bodyPr/>
          <a:lstStyle/>
          <a:p>
            <a:fld id="{B06F3171-92E9-4797-AB00-F462CF1A82AE}" type="slidenum">
              <a:rPr lang="en-US" smtClean="0"/>
              <a:t>60</a:t>
            </a:fld>
            <a:endParaRPr lang="en-US"/>
          </a:p>
        </p:txBody>
      </p:sp>
    </p:spTree>
    <p:extLst>
      <p:ext uri="{BB962C8B-B14F-4D97-AF65-F5344CB8AC3E}">
        <p14:creationId xmlns:p14="http://schemas.microsoft.com/office/powerpoint/2010/main" val="65065265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2800" b="1" dirty="0"/>
              <a:t>LASSO/Ordered LASSO </a:t>
            </a:r>
            <a:r>
              <a:rPr lang="en-US" sz="2800" b="1" dirty="0" smtClean="0"/>
              <a:t>without </a:t>
            </a:r>
            <a:r>
              <a:rPr lang="en-US" sz="2800" b="1" dirty="0"/>
              <a:t>Cross Validation</a:t>
            </a:r>
            <a:br>
              <a:rPr lang="en-US" sz="2800" b="1" dirty="0"/>
            </a:br>
            <a:r>
              <a:rPr lang="en-US" sz="2800" b="1" dirty="0"/>
              <a:t>Outputs in the Test Sample</a:t>
            </a:r>
          </a:p>
        </p:txBody>
      </p:sp>
      <p:sp>
        <p:nvSpPr>
          <p:cNvPr id="3" name="内容占位符 2"/>
          <p:cNvSpPr>
            <a:spLocks noGrp="1"/>
          </p:cNvSpPr>
          <p:nvPr>
            <p:ph idx="1"/>
          </p:nvPr>
        </p:nvSpPr>
        <p:spPr>
          <a:xfrm>
            <a:off x="457200" y="1600200"/>
            <a:ext cx="8382000" cy="4724400"/>
          </a:xfrm>
        </p:spPr>
        <p:txBody>
          <a:bodyPr>
            <a:normAutofit fontScale="85000" lnSpcReduction="20000"/>
          </a:bodyPr>
          <a:lstStyle/>
          <a:p>
            <a:pPr marL="0" indent="0">
              <a:buNone/>
            </a:pPr>
            <a:r>
              <a:rPr lang="en-US" sz="2400" u="sng" dirty="0" smtClean="0"/>
              <a:t>Key Observations:</a:t>
            </a:r>
          </a:p>
          <a:p>
            <a:pPr marL="0" indent="0">
              <a:buNone/>
            </a:pPr>
            <a:endParaRPr lang="en-US" sz="2400" u="sng" dirty="0" smtClean="0"/>
          </a:p>
          <a:p>
            <a:pPr>
              <a:lnSpc>
                <a:spcPct val="120000"/>
              </a:lnSpc>
            </a:pPr>
            <a:r>
              <a:rPr lang="en-US" sz="2000" dirty="0" smtClean="0"/>
              <a:t>LASSO with lag p=1 has the best prediction performance according to the rank of sum of MSE and that of sum of QL</a:t>
            </a:r>
          </a:p>
          <a:p>
            <a:pPr>
              <a:lnSpc>
                <a:spcPct val="120000"/>
              </a:lnSpc>
            </a:pPr>
            <a:r>
              <a:rPr lang="en-US" sz="2000" dirty="0" smtClean="0"/>
              <a:t>Ordered LASSO without cross validation generally performs better than </a:t>
            </a:r>
            <a:r>
              <a:rPr lang="en-US" sz="2000" dirty="0"/>
              <a:t>LASSO </a:t>
            </a:r>
            <a:r>
              <a:rPr lang="en-US" sz="2000" dirty="0" smtClean="0"/>
              <a:t>without </a:t>
            </a:r>
            <a:r>
              <a:rPr lang="en-US" sz="2000" dirty="0"/>
              <a:t>cross </a:t>
            </a:r>
            <a:r>
              <a:rPr lang="en-US" sz="2000" dirty="0" smtClean="0"/>
              <a:t>validation</a:t>
            </a:r>
          </a:p>
          <a:p>
            <a:pPr lvl="1">
              <a:lnSpc>
                <a:spcPct val="120000"/>
              </a:lnSpc>
            </a:pPr>
            <a:r>
              <a:rPr lang="en-US" sz="1600" dirty="0"/>
              <a:t>Ordered LASSO generally outperforms LASSO </a:t>
            </a:r>
            <a:r>
              <a:rPr lang="en-US" sz="1600" dirty="0" smtClean="0"/>
              <a:t>when lag p=2 and 3</a:t>
            </a:r>
          </a:p>
          <a:p>
            <a:pPr lvl="1">
              <a:lnSpc>
                <a:spcPct val="120000"/>
              </a:lnSpc>
            </a:pPr>
            <a:r>
              <a:rPr lang="en-US" sz="1600" dirty="0"/>
              <a:t>Ordered LASSO </a:t>
            </a:r>
            <a:r>
              <a:rPr lang="en-US" sz="1600" dirty="0" smtClean="0"/>
              <a:t>underperforms </a:t>
            </a:r>
            <a:r>
              <a:rPr lang="en-US" sz="1600" dirty="0"/>
              <a:t>LASSO </a:t>
            </a:r>
            <a:r>
              <a:rPr lang="en-US" sz="1600" dirty="0" smtClean="0"/>
              <a:t>when lag p =5</a:t>
            </a:r>
          </a:p>
          <a:p>
            <a:pPr>
              <a:lnSpc>
                <a:spcPct val="120000"/>
              </a:lnSpc>
            </a:pPr>
            <a:r>
              <a:rPr lang="en-US" sz="2000" dirty="0" smtClean="0"/>
              <a:t>The prediction performance </a:t>
            </a:r>
            <a:r>
              <a:rPr lang="en-US" altLang="zh-CN" sz="2000" dirty="0" smtClean="0"/>
              <a:t>of </a:t>
            </a:r>
            <a:r>
              <a:rPr lang="en-US" sz="2000" dirty="0" smtClean="0"/>
              <a:t>Ordered LASSO without cross validation with different lags is ranked as (the same as the rank when cross validation is conducted):</a:t>
            </a:r>
          </a:p>
          <a:p>
            <a:pPr lvl="1">
              <a:lnSpc>
                <a:spcPct val="120000"/>
              </a:lnSpc>
            </a:pPr>
            <a:r>
              <a:rPr lang="en-US" sz="2000" dirty="0" smtClean="0"/>
              <a:t>Ordered LASSO with p=1 ≻ Ordered LASSO with p=5</a:t>
            </a:r>
          </a:p>
          <a:p>
            <a:pPr marL="457200" lvl="1" indent="0">
              <a:lnSpc>
                <a:spcPct val="120000"/>
              </a:lnSpc>
              <a:buNone/>
            </a:pPr>
            <a:r>
              <a:rPr lang="en-US" sz="2000" dirty="0" smtClean="0"/>
              <a:t> ≻ </a:t>
            </a:r>
            <a:r>
              <a:rPr lang="en-US" sz="2000" dirty="0"/>
              <a:t>Ordered LASSO with </a:t>
            </a:r>
            <a:r>
              <a:rPr lang="en-US" sz="2000" dirty="0" smtClean="0"/>
              <a:t>p=3 ≻ </a:t>
            </a:r>
            <a:r>
              <a:rPr lang="en-US" sz="2000" dirty="0"/>
              <a:t>Ordered LASSO with </a:t>
            </a:r>
            <a:r>
              <a:rPr lang="en-US" sz="2000" dirty="0" smtClean="0"/>
              <a:t>p=2</a:t>
            </a:r>
          </a:p>
          <a:p>
            <a:pPr marL="342900" lvl="1" indent="-342900">
              <a:lnSpc>
                <a:spcPct val="120000"/>
              </a:lnSpc>
              <a:buFont typeface="Arial" pitchFamily="34" charset="0"/>
              <a:buChar char="•"/>
            </a:pPr>
            <a:r>
              <a:rPr lang="en-US" sz="2000" dirty="0"/>
              <a:t>The prediction performance </a:t>
            </a:r>
            <a:r>
              <a:rPr lang="en-US" altLang="zh-CN" sz="2000" dirty="0"/>
              <a:t>of </a:t>
            </a:r>
            <a:r>
              <a:rPr lang="en-US" sz="2000" dirty="0"/>
              <a:t>LASSO with cross validation with different lags is ranked </a:t>
            </a:r>
            <a:r>
              <a:rPr lang="en-US" sz="2000" dirty="0" smtClean="0"/>
              <a:t>as</a:t>
            </a:r>
            <a:r>
              <a:rPr lang="en-US" sz="2000" dirty="0"/>
              <a:t>(the same as the rank when cross validation is conducted)</a:t>
            </a:r>
            <a:r>
              <a:rPr lang="en-US" sz="2000" dirty="0" smtClean="0"/>
              <a:t>:</a:t>
            </a:r>
            <a:endParaRPr lang="en-US" sz="2000" dirty="0"/>
          </a:p>
          <a:p>
            <a:pPr lvl="1">
              <a:lnSpc>
                <a:spcPct val="120000"/>
              </a:lnSpc>
            </a:pPr>
            <a:r>
              <a:rPr lang="en-US" sz="2000" dirty="0"/>
              <a:t>LASSO with p=1 ≻ LASSO with p=2 ≻ LASSO with </a:t>
            </a:r>
            <a:r>
              <a:rPr lang="en-US" sz="2000" dirty="0" smtClean="0"/>
              <a:t>p=3</a:t>
            </a:r>
            <a:endParaRPr lang="en-US" sz="2400" dirty="0"/>
          </a:p>
        </p:txBody>
      </p:sp>
      <p:sp>
        <p:nvSpPr>
          <p:cNvPr id="4" name="灯片编号占位符 3"/>
          <p:cNvSpPr>
            <a:spLocks noGrp="1"/>
          </p:cNvSpPr>
          <p:nvPr>
            <p:ph type="sldNum" sz="quarter" idx="12"/>
          </p:nvPr>
        </p:nvSpPr>
        <p:spPr/>
        <p:txBody>
          <a:bodyPr/>
          <a:lstStyle/>
          <a:p>
            <a:fld id="{B06F3171-92E9-4797-AB00-F462CF1A82AE}" type="slidenum">
              <a:rPr lang="en-US" smtClean="0"/>
              <a:t>61</a:t>
            </a:fld>
            <a:endParaRPr lang="en-US"/>
          </a:p>
        </p:txBody>
      </p:sp>
    </p:spTree>
    <p:extLst>
      <p:ext uri="{BB962C8B-B14F-4D97-AF65-F5344CB8AC3E}">
        <p14:creationId xmlns:p14="http://schemas.microsoft.com/office/powerpoint/2010/main" val="4167043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smtClean="0"/>
              <a:t>LASSO</a:t>
            </a:r>
            <a:br>
              <a:rPr lang="en-US" dirty="0" smtClean="0"/>
            </a:br>
            <a:r>
              <a:rPr lang="en-US" dirty="0"/>
              <a:t>without </a:t>
            </a:r>
            <a:r>
              <a:rPr lang="en-US" dirty="0" smtClean="0"/>
              <a:t>Cross Validation</a:t>
            </a:r>
            <a:endParaRPr lang="en-US" dirty="0"/>
          </a:p>
        </p:txBody>
      </p:sp>
      <p:sp>
        <p:nvSpPr>
          <p:cNvPr id="3" name="副标题 2"/>
          <p:cNvSpPr>
            <a:spLocks noGrp="1"/>
          </p:cNvSpPr>
          <p:nvPr>
            <p:ph type="subTitle" idx="1"/>
          </p:nvPr>
        </p:nvSpPr>
        <p:spPr/>
        <p:txBody>
          <a:bodyPr>
            <a:normAutofit/>
          </a:bodyPr>
          <a:lstStyle/>
          <a:p>
            <a:r>
              <a:rPr lang="en-US" sz="2400" b="1" dirty="0"/>
              <a:t>Currency Pairs</a:t>
            </a:r>
            <a:r>
              <a:rPr lang="en-US" sz="2400" dirty="0"/>
              <a:t>: AUDUSD, CADUSD, CHFUSD, EURUSD, GBPUSD, NOKUSD and NZDUSD</a:t>
            </a:r>
          </a:p>
          <a:p>
            <a:r>
              <a:rPr lang="en-US" sz="2400" dirty="0"/>
              <a:t>(p=1, </a:t>
            </a:r>
            <a:r>
              <a:rPr lang="en-US" sz="2400" dirty="0" smtClean="0"/>
              <a:t>2 and 3)</a:t>
            </a:r>
            <a:endParaRPr lang="en-US" sz="2400" dirty="0"/>
          </a:p>
        </p:txBody>
      </p:sp>
      <p:sp>
        <p:nvSpPr>
          <p:cNvPr id="4" name="灯片编号占位符 3"/>
          <p:cNvSpPr>
            <a:spLocks noGrp="1"/>
          </p:cNvSpPr>
          <p:nvPr>
            <p:ph type="sldNum" sz="quarter" idx="12"/>
          </p:nvPr>
        </p:nvSpPr>
        <p:spPr/>
        <p:txBody>
          <a:bodyPr/>
          <a:lstStyle/>
          <a:p>
            <a:fld id="{B06F3171-92E9-4797-AB00-F462CF1A82AE}" type="slidenum">
              <a:rPr lang="en-US" smtClean="0"/>
              <a:t>62</a:t>
            </a:fld>
            <a:endParaRPr lang="en-US"/>
          </a:p>
        </p:txBody>
      </p:sp>
    </p:spTree>
    <p:extLst>
      <p:ext uri="{BB962C8B-B14F-4D97-AF65-F5344CB8AC3E}">
        <p14:creationId xmlns:p14="http://schemas.microsoft.com/office/powerpoint/2010/main" val="382686745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LASSO </a:t>
            </a:r>
            <a:r>
              <a:rPr lang="en-US" altLang="zh-CN" dirty="0" smtClean="0"/>
              <a:t>without Cross Validation</a:t>
            </a:r>
            <a:r>
              <a:rPr lang="en-US" dirty="0" smtClean="0"/>
              <a:t/>
            </a:r>
            <a:br>
              <a:rPr lang="en-US" dirty="0" smtClean="0"/>
            </a:br>
            <a:r>
              <a:rPr lang="en-US" dirty="0" smtClean="0"/>
              <a:t>Optimal Lambda Values</a:t>
            </a:r>
            <a:endParaRPr lang="en-US" dirty="0"/>
          </a:p>
        </p:txBody>
      </p:sp>
      <p:sp>
        <p:nvSpPr>
          <p:cNvPr id="5" name="剪去对角的矩形 4">
            <a:hlinkClick r:id="rId2" action="ppaction://hlinkpres?slideindex=1&amp;slidetitle="/>
          </p:cNvPr>
          <p:cNvSpPr/>
          <p:nvPr/>
        </p:nvSpPr>
        <p:spPr>
          <a:xfrm>
            <a:off x="2819400" y="1807535"/>
            <a:ext cx="3581400" cy="990600"/>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Please Click Here to Get the Plots of MSE against log(lambda) for LASSO (p=1,2 and 3)</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54200" y="3200400"/>
            <a:ext cx="4111800"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B06F3171-92E9-4797-AB00-F462CF1A82AE}" type="slidenum">
              <a:rPr lang="en-US" smtClean="0"/>
              <a:t>63</a:t>
            </a:fld>
            <a:endParaRPr lang="en-US"/>
          </a:p>
        </p:txBody>
      </p:sp>
    </p:spTree>
    <p:extLst>
      <p:ext uri="{BB962C8B-B14F-4D97-AF65-F5344CB8AC3E}">
        <p14:creationId xmlns:p14="http://schemas.microsoft.com/office/powerpoint/2010/main" val="27163221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SSO_SE_p_1.jpg"/>
          <p:cNvPicPr>
            <a:picLocks noChangeAspect="1"/>
          </p:cNvPicPr>
          <p:nvPr/>
        </p:nvPicPr>
        <p:blipFill>
          <a:blip r:embed="rId2"/>
          <a:stretch>
            <a:fillRect/>
          </a:stretch>
        </p:blipFill>
        <p:spPr>
          <a:xfrm>
            <a:off x="1828800" y="13716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64</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338565241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SSO_SE_p_2.jpg"/>
          <p:cNvPicPr>
            <a:picLocks noChangeAspect="1"/>
          </p:cNvPicPr>
          <p:nvPr/>
        </p:nvPicPr>
        <p:blipFill>
          <a:blip r:embed="rId2"/>
          <a:stretch>
            <a:fillRect/>
          </a:stretch>
        </p:blipFill>
        <p:spPr>
          <a:xfrm>
            <a:off x="1828800" y="13716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65</a:t>
            </a:fld>
            <a:endParaRPr lang="en-US"/>
          </a:p>
        </p:txBody>
      </p:sp>
      <p:sp>
        <p:nvSpPr>
          <p:cNvPr id="5"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71646158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ASSO_SE_p_3.jpg"/>
          <p:cNvPicPr>
            <a:picLocks noChangeAspect="1"/>
          </p:cNvPicPr>
          <p:nvPr/>
        </p:nvPicPr>
        <p:blipFill>
          <a:blip r:embed="rId2"/>
          <a:stretch>
            <a:fillRect/>
          </a:stretch>
        </p:blipFill>
        <p:spPr>
          <a:xfrm>
            <a:off x="1828800" y="13716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66</a:t>
            </a:fld>
            <a:endParaRPr lang="en-US"/>
          </a:p>
        </p:txBody>
      </p:sp>
      <p:sp>
        <p:nvSpPr>
          <p:cNvPr id="5"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74463906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dirty="0" smtClean="0"/>
              <a:t>Ordered LASSO</a:t>
            </a:r>
            <a:br>
              <a:rPr lang="en-US" dirty="0" smtClean="0"/>
            </a:br>
            <a:r>
              <a:rPr lang="en-US" dirty="0" smtClean="0"/>
              <a:t>without Cross Validation</a:t>
            </a:r>
            <a:endParaRPr lang="en-US" dirty="0"/>
          </a:p>
        </p:txBody>
      </p:sp>
      <p:sp>
        <p:nvSpPr>
          <p:cNvPr id="6" name="副标题 2"/>
          <p:cNvSpPr>
            <a:spLocks noGrp="1"/>
          </p:cNvSpPr>
          <p:nvPr>
            <p:ph type="subTitle" idx="1"/>
          </p:nvPr>
        </p:nvSpPr>
        <p:spPr>
          <a:xfrm>
            <a:off x="1371600" y="3886200"/>
            <a:ext cx="6400800" cy="1752600"/>
          </a:xfrm>
        </p:spPr>
        <p:txBody>
          <a:bodyPr>
            <a:normAutofit/>
          </a:bodyPr>
          <a:lstStyle/>
          <a:p>
            <a:r>
              <a:rPr lang="en-US" sz="2600" b="1" dirty="0" smtClean="0"/>
              <a:t>Currency Pairs</a:t>
            </a:r>
            <a:r>
              <a:rPr lang="en-US" sz="2600" dirty="0" smtClean="0"/>
              <a:t>: </a:t>
            </a:r>
            <a:r>
              <a:rPr lang="en-US" sz="2600" dirty="0"/>
              <a:t>AUDUSD, CADUSD, CHFUSD, EURUSD, </a:t>
            </a:r>
            <a:r>
              <a:rPr lang="en-US" sz="2600" dirty="0" smtClean="0"/>
              <a:t>GBPUSD</a:t>
            </a:r>
            <a:r>
              <a:rPr lang="en-US" sz="2600" dirty="0"/>
              <a:t>, NOKUSD and NZDUSD</a:t>
            </a:r>
            <a:endParaRPr lang="en-US" sz="2600" dirty="0" smtClean="0"/>
          </a:p>
          <a:p>
            <a:r>
              <a:rPr lang="en-US" sz="2600" dirty="0" smtClean="0"/>
              <a:t>(p=1, 2, 3 and 5)</a:t>
            </a:r>
            <a:endParaRPr lang="en-US" sz="2600" dirty="0"/>
          </a:p>
        </p:txBody>
      </p:sp>
      <p:sp>
        <p:nvSpPr>
          <p:cNvPr id="3" name="灯片编号占位符 2"/>
          <p:cNvSpPr>
            <a:spLocks noGrp="1"/>
          </p:cNvSpPr>
          <p:nvPr>
            <p:ph type="sldNum" sz="quarter" idx="12"/>
          </p:nvPr>
        </p:nvSpPr>
        <p:spPr/>
        <p:txBody>
          <a:bodyPr/>
          <a:lstStyle/>
          <a:p>
            <a:fld id="{B06F3171-92E9-4797-AB00-F462CF1A82AE}" type="slidenum">
              <a:rPr lang="en-US" smtClean="0"/>
              <a:t>67</a:t>
            </a:fld>
            <a:endParaRPr lang="en-US"/>
          </a:p>
        </p:txBody>
      </p:sp>
    </p:spTree>
    <p:extLst>
      <p:ext uri="{BB962C8B-B14F-4D97-AF65-F5344CB8AC3E}">
        <p14:creationId xmlns:p14="http://schemas.microsoft.com/office/powerpoint/2010/main" val="313193548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42900" y="228600"/>
            <a:ext cx="8534400" cy="1143000"/>
          </a:xfrm>
        </p:spPr>
        <p:txBody>
          <a:bodyPr>
            <a:noAutofit/>
          </a:bodyPr>
          <a:lstStyle/>
          <a:p>
            <a:r>
              <a:rPr lang="en-US" sz="3600" dirty="0" smtClean="0"/>
              <a:t>Ordered LASSO </a:t>
            </a:r>
            <a:r>
              <a:rPr lang="en-US" altLang="zh-CN" sz="3600" dirty="0" smtClean="0"/>
              <a:t>without </a:t>
            </a:r>
            <a:r>
              <a:rPr lang="en-US" altLang="zh-CN" sz="3600" dirty="0"/>
              <a:t>Cross </a:t>
            </a:r>
            <a:r>
              <a:rPr lang="en-US" altLang="zh-CN" sz="3600" dirty="0" smtClean="0"/>
              <a:t>Validation</a:t>
            </a:r>
            <a:r>
              <a:rPr lang="en-US" sz="3600" dirty="0" smtClean="0"/>
              <a:t/>
            </a:r>
            <a:br>
              <a:rPr lang="en-US" sz="3600" dirty="0" smtClean="0"/>
            </a:br>
            <a:r>
              <a:rPr lang="en-US" sz="3600" dirty="0" smtClean="0"/>
              <a:t>Optimal Lambda Values</a:t>
            </a:r>
            <a:endParaRPr lang="en-US" sz="3600" dirty="0"/>
          </a:p>
        </p:txBody>
      </p:sp>
      <p:sp>
        <p:nvSpPr>
          <p:cNvPr id="5" name="剪去对角的矩形 4">
            <a:hlinkClick r:id="rId2" action="ppaction://hlinkpres?slideindex=1&amp;slidetitle="/>
          </p:cNvPr>
          <p:cNvSpPr/>
          <p:nvPr/>
        </p:nvSpPr>
        <p:spPr>
          <a:xfrm>
            <a:off x="2819400" y="1807535"/>
            <a:ext cx="3581400" cy="990600"/>
          </a:xfrm>
          <a:prstGeom prst="snip2Diag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altLang="zh-CN" dirty="0" smtClean="0"/>
              <a:t>Please Click Here to Get the Plots of MSE against log(lambda) for Ordered LASSO (p=1,2, 3 and 5)</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3276600"/>
            <a:ext cx="6930001"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lstStyle/>
          <a:p>
            <a:fld id="{B06F3171-92E9-4797-AB00-F462CF1A82AE}" type="slidenum">
              <a:rPr lang="en-US" smtClean="0"/>
              <a:t>68</a:t>
            </a:fld>
            <a:endParaRPr lang="en-US"/>
          </a:p>
        </p:txBody>
      </p:sp>
    </p:spTree>
    <p:extLst>
      <p:ext uri="{BB962C8B-B14F-4D97-AF65-F5344CB8AC3E}">
        <p14:creationId xmlns:p14="http://schemas.microsoft.com/office/powerpoint/2010/main" val="26348506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deredLASSO_SE_p_1.jpg"/>
          <p:cNvPicPr>
            <a:picLocks noChangeAspect="1"/>
          </p:cNvPicPr>
          <p:nvPr/>
        </p:nvPicPr>
        <p:blipFill>
          <a:blip r:embed="rId2"/>
          <a:stretch>
            <a:fillRect/>
          </a:stretch>
        </p:blipFill>
        <p:spPr>
          <a:xfrm>
            <a:off x="1828800" y="12954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69</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Ordered 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198363370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b="1" dirty="0"/>
              <a:t>VAR (Vector Auto Regression)</a:t>
            </a:r>
            <a:endParaRPr 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pPr marL="0" indent="0">
                  <a:spcAft>
                    <a:spcPts val="1200"/>
                  </a:spcAft>
                  <a:buNone/>
                </a:pPr>
                <a:r>
                  <a:rPr lang="en-US" b="1" dirty="0" smtClean="0"/>
                  <a:t>Process of VAR in </a:t>
                </a:r>
                <a:r>
                  <a:rPr lang="en-US" b="1" dirty="0"/>
                  <a:t>More </a:t>
                </a:r>
                <a:r>
                  <a:rPr lang="en-US" b="1" dirty="0" smtClean="0"/>
                  <a:t>Details</a:t>
                </a:r>
                <a:endParaRPr lang="en-US" dirty="0"/>
              </a:p>
              <a:p>
                <a:pPr>
                  <a:spcAft>
                    <a:spcPts val="1200"/>
                  </a:spcAft>
                </a:pPr>
                <a14:m>
                  <m:oMath xmlns:m="http://schemas.openxmlformats.org/officeDocument/2006/math">
                    <m:acc>
                      <m:accPr>
                        <m:chr m:val="̂"/>
                        <m:ctrlPr>
                          <a:rPr lang="en-US" i="1">
                            <a:latin typeface="Cambria Math" panose="02040503050406030204" pitchFamily="18" charset="0"/>
                          </a:rPr>
                        </m:ctrlPr>
                      </m:accPr>
                      <m:e>
                        <m:r>
                          <m:rPr>
                            <m:sty m:val="p"/>
                          </m:rPr>
                          <a:rPr lang="en-US">
                            <a:latin typeface="Cambria Math"/>
                          </a:rPr>
                          <m:t>Y</m:t>
                        </m:r>
                      </m:e>
                    </m:acc>
                    <m:r>
                      <a:rPr lang="en-US">
                        <a:latin typeface="Cambria Math"/>
                      </a:rPr>
                      <m:t>=</m:t>
                    </m:r>
                    <m:sSub>
                      <m:sSubPr>
                        <m:ctrlPr>
                          <a:rPr lang="en-US" i="1">
                            <a:latin typeface="Cambria Math" panose="02040503050406030204" pitchFamily="18" charset="0"/>
                          </a:rPr>
                        </m:ctrlPr>
                      </m:sSubPr>
                      <m:e>
                        <m:r>
                          <m:rPr>
                            <m:sty m:val="p"/>
                          </m:rPr>
                          <a:rPr lang="en-US">
                            <a:latin typeface="Cambria Math"/>
                          </a:rPr>
                          <m:t>X</m:t>
                        </m:r>
                      </m:e>
                      <m:sub>
                        <m:r>
                          <a:rPr lang="en-US">
                            <a:latin typeface="Cambria Math"/>
                          </a:rPr>
                          <m:t>2</m:t>
                        </m:r>
                      </m:sub>
                    </m:sSub>
                    <m:acc>
                      <m:accPr>
                        <m:chr m:val="̂"/>
                        <m:ctrlPr>
                          <a:rPr lang="en-US" i="1">
                            <a:latin typeface="Cambria Math" panose="02040503050406030204" pitchFamily="18" charset="0"/>
                          </a:rPr>
                        </m:ctrlPr>
                      </m:accPr>
                      <m:e>
                        <m:r>
                          <m:rPr>
                            <m:sty m:val="p"/>
                          </m:rPr>
                          <a:rPr lang="en-US">
                            <a:latin typeface="Cambria Math"/>
                          </a:rPr>
                          <m:t>β</m:t>
                        </m:r>
                      </m:e>
                    </m:acc>
                    <m:r>
                      <a:rPr lang="en-US">
                        <a:latin typeface="Cambria Math"/>
                      </a:rPr>
                      <m:t> </m:t>
                    </m:r>
                  </m:oMath>
                </a14:m>
                <a:r>
                  <a:rPr lang="en-US" dirty="0" smtClean="0"/>
                  <a:t>with</a:t>
                </a:r>
                <a14:m>
                  <m:oMath xmlns:m="http://schemas.openxmlformats.org/officeDocument/2006/math">
                    <m:r>
                      <a:rPr lang="en-US" b="0" i="0" smtClean="0">
                        <a:latin typeface="Cambria Math"/>
                      </a:rPr>
                      <m:t> </m:t>
                    </m:r>
                    <m:acc>
                      <m:accPr>
                        <m:chr m:val="̂"/>
                        <m:ctrlPr>
                          <a:rPr lang="en-US" i="1">
                            <a:latin typeface="Cambria Math" panose="02040503050406030204" pitchFamily="18" charset="0"/>
                          </a:rPr>
                        </m:ctrlPr>
                      </m:accPr>
                      <m:e>
                        <m:r>
                          <m:rPr>
                            <m:sty m:val="p"/>
                          </m:rPr>
                          <a:rPr lang="en-US">
                            <a:latin typeface="Cambria Math"/>
                          </a:rPr>
                          <m:t>β</m:t>
                        </m:r>
                      </m:e>
                    </m:acc>
                    <m:r>
                      <a:rPr lang="en-US">
                        <a:latin typeface="Cambria Math"/>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m:rPr>
                                    <m:sty m:val="p"/>
                                  </m:rPr>
                                  <a:rPr lang="en-US">
                                    <a:latin typeface="Cambria Math"/>
                                  </a:rPr>
                                  <m:t>X</m:t>
                                </m:r>
                              </m:e>
                              <m:sub>
                                <m:r>
                                  <a:rPr lang="en-US">
                                    <a:latin typeface="Cambria Math"/>
                                  </a:rPr>
                                  <m:t>1</m:t>
                                </m:r>
                              </m:sub>
                              <m:sup>
                                <m:r>
                                  <m:rPr>
                                    <m:sty m:val="p"/>
                                  </m:rPr>
                                  <a:rPr lang="en-US">
                                    <a:latin typeface="Cambria Math"/>
                                  </a:rPr>
                                  <m:t>T</m:t>
                                </m:r>
                              </m:sup>
                            </m:sSubSup>
                            <m:sSub>
                              <m:sSubPr>
                                <m:ctrlPr>
                                  <a:rPr lang="en-US" i="1">
                                    <a:latin typeface="Cambria Math" panose="02040503050406030204" pitchFamily="18" charset="0"/>
                                  </a:rPr>
                                </m:ctrlPr>
                              </m:sSubPr>
                              <m:e>
                                <m:r>
                                  <m:rPr>
                                    <m:sty m:val="p"/>
                                  </m:rPr>
                                  <a:rPr lang="en-US">
                                    <a:latin typeface="Cambria Math"/>
                                  </a:rPr>
                                  <m:t>X</m:t>
                                </m:r>
                              </m:e>
                              <m:sub>
                                <m:r>
                                  <a:rPr lang="en-US">
                                    <a:latin typeface="Cambria Math"/>
                                  </a:rPr>
                                  <m:t>1</m:t>
                                </m:r>
                              </m:sub>
                            </m:sSub>
                          </m:e>
                        </m:d>
                      </m:e>
                      <m:sup>
                        <m:r>
                          <a:rPr lang="en-US" i="1">
                            <a:latin typeface="Cambria Math"/>
                          </a:rPr>
                          <m:t>−</m:t>
                        </m:r>
                        <m:r>
                          <a:rPr lang="en-US">
                            <a:latin typeface="Cambria Math"/>
                          </a:rPr>
                          <m:t>1</m:t>
                        </m:r>
                      </m:sup>
                    </m:sSup>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m:rPr>
                                <m:sty m:val="p"/>
                              </m:rPr>
                              <a:rPr lang="en-US">
                                <a:latin typeface="Cambria Math"/>
                              </a:rPr>
                              <m:t>X</m:t>
                            </m:r>
                          </m:e>
                          <m:sub>
                            <m:r>
                              <a:rPr lang="en-US">
                                <a:latin typeface="Cambria Math"/>
                              </a:rPr>
                              <m:t>1</m:t>
                            </m:r>
                          </m:sub>
                          <m:sup>
                            <m:r>
                              <m:rPr>
                                <m:sty m:val="p"/>
                              </m:rPr>
                              <a:rPr lang="en-US">
                                <a:latin typeface="Cambria Math"/>
                              </a:rPr>
                              <m:t>T</m:t>
                            </m:r>
                          </m:sup>
                        </m:sSubSup>
                        <m:sSub>
                          <m:sSubPr>
                            <m:ctrlPr>
                              <a:rPr lang="en-US" i="1">
                                <a:latin typeface="Cambria Math" panose="02040503050406030204" pitchFamily="18" charset="0"/>
                              </a:rPr>
                            </m:ctrlPr>
                          </m:sSubPr>
                          <m:e>
                            <m:r>
                              <m:rPr>
                                <m:sty m:val="p"/>
                              </m:rPr>
                              <a:rPr lang="en-US">
                                <a:latin typeface="Cambria Math"/>
                              </a:rPr>
                              <m:t>Y</m:t>
                            </m:r>
                          </m:e>
                          <m:sub>
                            <m:r>
                              <a:rPr lang="en-US">
                                <a:latin typeface="Cambria Math"/>
                              </a:rPr>
                              <m:t>1</m:t>
                            </m:r>
                          </m:sub>
                        </m:sSub>
                      </m:e>
                    </m:d>
                  </m:oMath>
                </a14:m>
                <a:endParaRPr lang="en-US" dirty="0"/>
              </a:p>
              <a:p>
                <a:pPr lvl="1"/>
                <a:r>
                  <a:rPr lang="en-US" sz="3200" dirty="0"/>
                  <a:t>where </a:t>
                </a:r>
                <a14:m>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a:rPr>
                          <m:t>X</m:t>
                        </m:r>
                      </m:e>
                      <m:sub>
                        <m:r>
                          <a:rPr lang="en-US" sz="3200">
                            <a:latin typeface="Cambria Math"/>
                          </a:rPr>
                          <m:t>1</m:t>
                        </m:r>
                      </m:sub>
                    </m:sSub>
                    <m:r>
                      <a:rPr lang="en-US" sz="3200" i="1">
                        <a:latin typeface="Cambria Math"/>
                      </a:rPr>
                      <m:t> </m:t>
                    </m:r>
                    <m:r>
                      <a:rPr lang="en-US" sz="3200" i="1">
                        <a:latin typeface="Cambria Math"/>
                      </a:rPr>
                      <m:t>𝑎𝑛𝑑</m:t>
                    </m:r>
                    <m:r>
                      <a:rPr lang="en-US" sz="3200" i="1">
                        <a:latin typeface="Cambria Math"/>
                      </a:rPr>
                      <m:t> </m:t>
                    </m:r>
                    <m:sSub>
                      <m:sSubPr>
                        <m:ctrlPr>
                          <a:rPr lang="en-US" sz="3200" i="1">
                            <a:latin typeface="Cambria Math" panose="02040503050406030204" pitchFamily="18" charset="0"/>
                          </a:rPr>
                        </m:ctrlPr>
                      </m:sSubPr>
                      <m:e>
                        <m:r>
                          <m:rPr>
                            <m:sty m:val="p"/>
                          </m:rPr>
                          <a:rPr lang="en-US" sz="3200">
                            <a:latin typeface="Cambria Math"/>
                          </a:rPr>
                          <m:t>Y</m:t>
                        </m:r>
                      </m:e>
                      <m:sub>
                        <m:r>
                          <a:rPr lang="en-US" sz="3200">
                            <a:latin typeface="Cambria Math"/>
                          </a:rPr>
                          <m:t>1</m:t>
                        </m:r>
                      </m:sub>
                    </m:sSub>
                  </m:oMath>
                </a14:m>
                <a:r>
                  <a:rPr lang="en-US" sz="3200" dirty="0"/>
                  <a:t> are used to fit the model in linear regression</a:t>
                </a:r>
              </a:p>
              <a:p>
                <a:pPr lvl="1">
                  <a:spcAft>
                    <a:spcPts val="1200"/>
                  </a:spcAft>
                </a:pPr>
                <a:r>
                  <a:rPr lang="en-US" sz="3200" dirty="0"/>
                  <a:t>while </a:t>
                </a:r>
                <a14:m>
                  <m:oMath xmlns:m="http://schemas.openxmlformats.org/officeDocument/2006/math">
                    <m:sSub>
                      <m:sSubPr>
                        <m:ctrlPr>
                          <a:rPr lang="en-US" sz="3200" i="1">
                            <a:latin typeface="Cambria Math" panose="02040503050406030204" pitchFamily="18" charset="0"/>
                          </a:rPr>
                        </m:ctrlPr>
                      </m:sSubPr>
                      <m:e>
                        <m:r>
                          <m:rPr>
                            <m:sty m:val="p"/>
                          </m:rPr>
                          <a:rPr lang="en-US" sz="3200">
                            <a:latin typeface="Cambria Math"/>
                          </a:rPr>
                          <m:t>X</m:t>
                        </m:r>
                      </m:e>
                      <m:sub>
                        <m:r>
                          <a:rPr lang="en-US" sz="3200">
                            <a:latin typeface="Cambria Math"/>
                          </a:rPr>
                          <m:t>2</m:t>
                        </m:r>
                      </m:sub>
                    </m:sSub>
                  </m:oMath>
                </a14:m>
                <a:r>
                  <a:rPr lang="en-US" sz="3200" dirty="0"/>
                  <a:t> is passed into the fitted model to make the prediction </a:t>
                </a:r>
                <a14:m>
                  <m:oMath xmlns:m="http://schemas.openxmlformats.org/officeDocument/2006/math">
                    <m:acc>
                      <m:accPr>
                        <m:chr m:val="̂"/>
                        <m:ctrlPr>
                          <a:rPr lang="en-US" sz="3200" i="1">
                            <a:latin typeface="Cambria Math" panose="02040503050406030204" pitchFamily="18" charset="0"/>
                          </a:rPr>
                        </m:ctrlPr>
                      </m:accPr>
                      <m:e>
                        <m:r>
                          <m:rPr>
                            <m:sty m:val="p"/>
                          </m:rPr>
                          <a:rPr lang="en-US" sz="3200">
                            <a:latin typeface="Cambria Math"/>
                          </a:rPr>
                          <m:t>Y</m:t>
                        </m:r>
                      </m:e>
                    </m:acc>
                  </m:oMath>
                </a14:m>
                <a:endParaRPr lang="en-US" dirty="0" smtClean="0"/>
              </a:p>
              <a:p>
                <a:r>
                  <a:rPr lang="en-US" dirty="0" smtClean="0"/>
                  <a:t>An illustration is shown on the next two pages</a:t>
                </a:r>
                <a:endParaRPr 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rotWithShape="1">
                <a:blip r:embed="rId2"/>
                <a:stretch>
                  <a:fillRect l="-1852" t="-2830" r="-519"/>
                </a:stretch>
              </a:blipFill>
            </p:spPr>
            <p:txBody>
              <a:bodyPr/>
              <a:lstStyle/>
              <a:p>
                <a:r>
                  <a:rPr lang="en-US">
                    <a:noFill/>
                  </a:rPr>
                  <a:t> </a:t>
                </a:r>
              </a:p>
            </p:txBody>
          </p:sp>
        </mc:Fallback>
      </mc:AlternateContent>
      <p:sp>
        <p:nvSpPr>
          <p:cNvPr id="4" name="灯片编号占位符 3"/>
          <p:cNvSpPr>
            <a:spLocks noGrp="1"/>
          </p:cNvSpPr>
          <p:nvPr>
            <p:ph type="sldNum" sz="quarter" idx="12"/>
          </p:nvPr>
        </p:nvSpPr>
        <p:spPr/>
        <p:txBody>
          <a:bodyPr/>
          <a:lstStyle/>
          <a:p>
            <a:fld id="{B06F3171-92E9-4797-AB00-F462CF1A82AE}" type="slidenum">
              <a:rPr lang="en-US" smtClean="0"/>
              <a:t>7</a:t>
            </a:fld>
            <a:endParaRPr lang="en-US"/>
          </a:p>
        </p:txBody>
      </p:sp>
    </p:spTree>
    <p:extLst>
      <p:ext uri="{BB962C8B-B14F-4D97-AF65-F5344CB8AC3E}">
        <p14:creationId xmlns:p14="http://schemas.microsoft.com/office/powerpoint/2010/main" val="14554914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deredLASSO_SE_p_2.jpg"/>
          <p:cNvPicPr>
            <a:picLocks noChangeAspect="1"/>
          </p:cNvPicPr>
          <p:nvPr/>
        </p:nvPicPr>
        <p:blipFill>
          <a:blip r:embed="rId2"/>
          <a:stretch>
            <a:fillRect/>
          </a:stretch>
        </p:blipFill>
        <p:spPr>
          <a:xfrm>
            <a:off x="1828800" y="12954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70</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Ordered 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2055099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deredLASSO_SE_p_3.jpg"/>
          <p:cNvPicPr>
            <a:picLocks noChangeAspect="1"/>
          </p:cNvPicPr>
          <p:nvPr/>
        </p:nvPicPr>
        <p:blipFill>
          <a:blip r:embed="rId2"/>
          <a:stretch>
            <a:fillRect/>
          </a:stretch>
        </p:blipFill>
        <p:spPr>
          <a:xfrm>
            <a:off x="1828800" y="12954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71</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Ordered 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291991561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rderedLASSO_SE_p_5.jpg"/>
          <p:cNvPicPr>
            <a:picLocks noChangeAspect="1"/>
          </p:cNvPicPr>
          <p:nvPr/>
        </p:nvPicPr>
        <p:blipFill>
          <a:blip r:embed="rId2"/>
          <a:stretch>
            <a:fillRect/>
          </a:stretch>
        </p:blipFill>
        <p:spPr>
          <a:xfrm>
            <a:off x="1828800" y="1295400"/>
            <a:ext cx="5029200" cy="5029200"/>
          </a:xfrm>
          <a:prstGeom prst="rect">
            <a:avLst/>
          </a:prstGeom>
        </p:spPr>
      </p:pic>
      <p:sp>
        <p:nvSpPr>
          <p:cNvPr id="3" name="灯片编号占位符 2"/>
          <p:cNvSpPr>
            <a:spLocks noGrp="1"/>
          </p:cNvSpPr>
          <p:nvPr>
            <p:ph type="sldNum" sz="quarter" idx="12"/>
          </p:nvPr>
        </p:nvSpPr>
        <p:spPr/>
        <p:txBody>
          <a:bodyPr/>
          <a:lstStyle/>
          <a:p>
            <a:fld id="{B06F3171-92E9-4797-AB00-F462CF1A82AE}" type="slidenum">
              <a:rPr lang="en-US" smtClean="0"/>
              <a:t>72</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Ordered LASSO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spTree>
    <p:extLst>
      <p:ext uri="{BB962C8B-B14F-4D97-AF65-F5344CB8AC3E}">
        <p14:creationId xmlns:p14="http://schemas.microsoft.com/office/powerpoint/2010/main" val="98996158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73</a:t>
            </a:fld>
            <a:endParaRPr lang="en-US"/>
          </a:p>
        </p:txBody>
      </p:sp>
      <p:sp>
        <p:nvSpPr>
          <p:cNvPr id="5"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smtClean="0"/>
              <a:t>LASSO &amp; Ordered </a:t>
            </a:r>
            <a:r>
              <a:rPr lang="en-US" sz="3300" dirty="0"/>
              <a:t>LASSO</a:t>
            </a:r>
            <a:r>
              <a:rPr lang="en-US" sz="3300" dirty="0" smtClean="0"/>
              <a:t> </a:t>
            </a:r>
            <a:r>
              <a:rPr lang="en-US" altLang="zh-CN" sz="3300" dirty="0" smtClean="0"/>
              <a:t>without Cross Validation</a:t>
            </a:r>
            <a:r>
              <a:rPr lang="en-US" sz="3700" dirty="0" smtClean="0"/>
              <a:t/>
            </a:r>
            <a:br>
              <a:rPr lang="en-US" sz="3700" dirty="0" smtClean="0"/>
            </a:br>
            <a:r>
              <a:rPr lang="en-US" sz="2400" dirty="0" smtClean="0"/>
              <a:t>comparing the performance of the same model for all currency pairs</a:t>
            </a:r>
            <a:endParaRPr lang="en-US" sz="34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21147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74</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334829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75</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915176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76</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7571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77</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4807816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78</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89939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06F3171-92E9-4797-AB00-F462CF1A82AE}" type="slidenum">
              <a:rPr lang="en-US" smtClean="0"/>
              <a:t>79</a:t>
            </a:fld>
            <a:endParaRPr lang="en-US"/>
          </a:p>
        </p:txBody>
      </p:sp>
      <p:sp>
        <p:nvSpPr>
          <p:cNvPr id="4" name="标题 1"/>
          <p:cNvSpPr txBox="1">
            <a:spLocks/>
          </p:cNvSpPr>
          <p:nvPr/>
        </p:nvSpPr>
        <p:spPr>
          <a:xfrm>
            <a:off x="457200" y="274638"/>
            <a:ext cx="8229600" cy="1143000"/>
          </a:xfrm>
          <a:prstGeom prst="rect">
            <a:avLst/>
          </a:prstGeom>
        </p:spPr>
        <p:txBody>
          <a:bodyPr>
            <a:normAutofit fontScale="9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300" dirty="0"/>
              <a:t>LASSO &amp; Ordered LASSO </a:t>
            </a:r>
            <a:r>
              <a:rPr lang="en-US" altLang="zh-CN" sz="3300" dirty="0" smtClean="0"/>
              <a:t>without Cross Validation</a:t>
            </a:r>
            <a:r>
              <a:rPr lang="en-US" sz="3700" dirty="0" smtClean="0"/>
              <a:t/>
            </a:r>
            <a:br>
              <a:rPr lang="en-US" sz="3700" dirty="0" smtClean="0"/>
            </a:br>
            <a:r>
              <a:rPr lang="en-US" sz="2400" dirty="0" smtClean="0"/>
              <a:t>comparing the performance of different models for each currency pair</a:t>
            </a:r>
            <a:endParaRPr lang="en-US" sz="34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371600"/>
            <a:ext cx="5029200" cy="502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3225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1" name="肘形连接符 250"/>
          <p:cNvCxnSpPr>
            <a:stCxn id="182" idx="2"/>
          </p:cNvCxnSpPr>
          <p:nvPr/>
        </p:nvCxnSpPr>
        <p:spPr>
          <a:xfrm rot="16200000" flipH="1">
            <a:off x="3210727" y="4628846"/>
            <a:ext cx="199379" cy="1210927"/>
          </a:xfrm>
          <a:prstGeom prst="bentConnector2">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405" name="组合 404"/>
          <p:cNvGrpSpPr/>
          <p:nvPr/>
        </p:nvGrpSpPr>
        <p:grpSpPr>
          <a:xfrm>
            <a:off x="152400" y="378023"/>
            <a:ext cx="8839200" cy="6175177"/>
            <a:chOff x="152400" y="378023"/>
            <a:chExt cx="8839200" cy="6175177"/>
          </a:xfrm>
        </p:grpSpPr>
        <p:grpSp>
          <p:nvGrpSpPr>
            <p:cNvPr id="246" name="组合 245"/>
            <p:cNvGrpSpPr/>
            <p:nvPr/>
          </p:nvGrpSpPr>
          <p:grpSpPr>
            <a:xfrm>
              <a:off x="152400" y="378023"/>
              <a:ext cx="8839200" cy="6175177"/>
              <a:chOff x="400269" y="326290"/>
              <a:chExt cx="8839200" cy="6175177"/>
            </a:xfrm>
          </p:grpSpPr>
          <p:sp>
            <p:nvSpPr>
              <p:cNvPr id="3" name="左中括号 2"/>
              <p:cNvSpPr/>
              <p:nvPr/>
            </p:nvSpPr>
            <p:spPr>
              <a:xfrm>
                <a:off x="2590800" y="990600"/>
                <a:ext cx="1524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左中括号 30"/>
              <p:cNvSpPr/>
              <p:nvPr/>
            </p:nvSpPr>
            <p:spPr>
              <a:xfrm rot="10800000">
                <a:off x="7353100" y="990084"/>
                <a:ext cx="1145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2918733" y="603051"/>
                <a:ext cx="276038" cy="307777"/>
              </a:xfrm>
              <a:prstGeom prst="rect">
                <a:avLst/>
              </a:prstGeom>
              <a:noFill/>
            </p:spPr>
            <p:txBody>
              <a:bodyPr wrap="none" rtlCol="0">
                <a:spAutoFit/>
              </a:bodyPr>
              <a:lstStyle/>
              <a:p>
                <a:r>
                  <a:rPr lang="en-US" altLang="zh-CN" sz="1400" dirty="0" smtClean="0"/>
                  <a:t>0</a:t>
                </a:r>
                <a:endParaRPr lang="en-US" sz="1400" dirty="0"/>
              </a:p>
            </p:txBody>
          </p:sp>
          <p:sp>
            <p:nvSpPr>
              <p:cNvPr id="35" name="TextBox 34"/>
              <p:cNvSpPr txBox="1"/>
              <p:nvPr/>
            </p:nvSpPr>
            <p:spPr>
              <a:xfrm>
                <a:off x="2246220" y="326290"/>
                <a:ext cx="1506849" cy="307777"/>
              </a:xfrm>
              <a:prstGeom prst="rect">
                <a:avLst/>
              </a:prstGeom>
              <a:noFill/>
            </p:spPr>
            <p:txBody>
              <a:bodyPr wrap="square" rtlCol="0">
                <a:spAutoFit/>
              </a:bodyPr>
              <a:lstStyle/>
              <a:p>
                <a:pPr algn="ctr"/>
                <a:r>
                  <a:rPr lang="en-US" altLang="zh-CN" sz="1400" b="1" dirty="0" smtClean="0"/>
                  <a:t>Currency Index</a:t>
                </a:r>
                <a:endParaRPr lang="en-US" sz="1400" b="1" dirty="0"/>
              </a:p>
            </p:txBody>
          </p:sp>
          <p:sp>
            <p:nvSpPr>
              <p:cNvPr id="36" name="TextBox 35"/>
              <p:cNvSpPr txBox="1"/>
              <p:nvPr/>
            </p:nvSpPr>
            <p:spPr>
              <a:xfrm>
                <a:off x="3430191" y="604838"/>
                <a:ext cx="276038" cy="307777"/>
              </a:xfrm>
              <a:prstGeom prst="rect">
                <a:avLst/>
              </a:prstGeom>
              <a:noFill/>
            </p:spPr>
            <p:txBody>
              <a:bodyPr wrap="none" rtlCol="0">
                <a:spAutoFit/>
              </a:bodyPr>
              <a:lstStyle/>
              <a:p>
                <a:r>
                  <a:rPr lang="en-US" altLang="zh-CN" sz="1400" dirty="0" smtClean="0"/>
                  <a:t>1</a:t>
                </a:r>
                <a:endParaRPr lang="en-US" sz="1400" dirty="0"/>
              </a:p>
            </p:txBody>
          </p:sp>
          <p:sp>
            <p:nvSpPr>
              <p:cNvPr id="37" name="TextBox 36"/>
              <p:cNvSpPr txBox="1"/>
              <p:nvPr/>
            </p:nvSpPr>
            <p:spPr>
              <a:xfrm>
                <a:off x="3941649" y="603498"/>
                <a:ext cx="276038" cy="307777"/>
              </a:xfrm>
              <a:prstGeom prst="rect">
                <a:avLst/>
              </a:prstGeom>
              <a:noFill/>
            </p:spPr>
            <p:txBody>
              <a:bodyPr wrap="none" rtlCol="0">
                <a:spAutoFit/>
              </a:bodyPr>
              <a:lstStyle/>
              <a:p>
                <a:r>
                  <a:rPr lang="en-US" altLang="zh-CN" sz="1400" dirty="0" smtClean="0"/>
                  <a:t>2</a:t>
                </a:r>
                <a:endParaRPr lang="en-US" sz="1400" dirty="0"/>
              </a:p>
            </p:txBody>
          </p:sp>
          <p:sp>
            <p:nvSpPr>
              <p:cNvPr id="40" name="TextBox 39"/>
              <p:cNvSpPr txBox="1"/>
              <p:nvPr/>
            </p:nvSpPr>
            <p:spPr>
              <a:xfrm>
                <a:off x="4453107" y="605284"/>
                <a:ext cx="276038" cy="307777"/>
              </a:xfrm>
              <a:prstGeom prst="rect">
                <a:avLst/>
              </a:prstGeom>
              <a:noFill/>
            </p:spPr>
            <p:txBody>
              <a:bodyPr wrap="none" rtlCol="0">
                <a:spAutoFit/>
              </a:bodyPr>
              <a:lstStyle/>
              <a:p>
                <a:r>
                  <a:rPr lang="en-US" altLang="zh-CN" sz="1400" dirty="0" smtClean="0"/>
                  <a:t>3</a:t>
                </a:r>
                <a:endParaRPr lang="en-US" sz="1400" dirty="0"/>
              </a:p>
            </p:txBody>
          </p:sp>
          <p:sp>
            <p:nvSpPr>
              <p:cNvPr id="42" name="TextBox 41"/>
              <p:cNvSpPr txBox="1"/>
              <p:nvPr/>
            </p:nvSpPr>
            <p:spPr>
              <a:xfrm>
                <a:off x="4964565" y="603945"/>
                <a:ext cx="276038" cy="307777"/>
              </a:xfrm>
              <a:prstGeom prst="rect">
                <a:avLst/>
              </a:prstGeom>
              <a:noFill/>
            </p:spPr>
            <p:txBody>
              <a:bodyPr wrap="none" rtlCol="0">
                <a:spAutoFit/>
              </a:bodyPr>
              <a:lstStyle/>
              <a:p>
                <a:r>
                  <a:rPr lang="en-US" altLang="zh-CN" sz="1400" dirty="0" smtClean="0"/>
                  <a:t>4</a:t>
                </a:r>
                <a:endParaRPr lang="en-US" sz="1400" dirty="0"/>
              </a:p>
            </p:txBody>
          </p:sp>
          <p:sp>
            <p:nvSpPr>
              <p:cNvPr id="44" name="TextBox 43"/>
              <p:cNvSpPr txBox="1"/>
              <p:nvPr/>
            </p:nvSpPr>
            <p:spPr>
              <a:xfrm>
                <a:off x="5476023" y="605730"/>
                <a:ext cx="276038" cy="307777"/>
              </a:xfrm>
              <a:prstGeom prst="rect">
                <a:avLst/>
              </a:prstGeom>
              <a:noFill/>
            </p:spPr>
            <p:txBody>
              <a:bodyPr wrap="none" rtlCol="0">
                <a:spAutoFit/>
              </a:bodyPr>
              <a:lstStyle/>
              <a:p>
                <a:r>
                  <a:rPr lang="en-US" altLang="zh-CN" sz="1400" dirty="0" smtClean="0"/>
                  <a:t>5</a:t>
                </a:r>
                <a:endParaRPr lang="en-US" sz="1400" dirty="0"/>
              </a:p>
            </p:txBody>
          </p:sp>
          <p:sp>
            <p:nvSpPr>
              <p:cNvPr id="45" name="TextBox 44"/>
              <p:cNvSpPr txBox="1"/>
              <p:nvPr/>
            </p:nvSpPr>
            <p:spPr>
              <a:xfrm>
                <a:off x="5987481" y="604392"/>
                <a:ext cx="276038" cy="307777"/>
              </a:xfrm>
              <a:prstGeom prst="rect">
                <a:avLst/>
              </a:prstGeom>
              <a:noFill/>
            </p:spPr>
            <p:txBody>
              <a:bodyPr wrap="none" rtlCol="0">
                <a:spAutoFit/>
              </a:bodyPr>
              <a:lstStyle/>
              <a:p>
                <a:r>
                  <a:rPr lang="en-US" altLang="zh-CN" sz="1400" dirty="0" smtClean="0"/>
                  <a:t>6</a:t>
                </a:r>
                <a:endParaRPr lang="en-US" sz="1400" dirty="0"/>
              </a:p>
            </p:txBody>
          </p:sp>
          <p:sp>
            <p:nvSpPr>
              <p:cNvPr id="54" name="TextBox 53"/>
              <p:cNvSpPr txBox="1"/>
              <p:nvPr/>
            </p:nvSpPr>
            <p:spPr>
              <a:xfrm>
                <a:off x="6498939" y="606176"/>
                <a:ext cx="276038" cy="307777"/>
              </a:xfrm>
              <a:prstGeom prst="rect">
                <a:avLst/>
              </a:prstGeom>
              <a:noFill/>
            </p:spPr>
            <p:txBody>
              <a:bodyPr wrap="none" rtlCol="0">
                <a:spAutoFit/>
              </a:bodyPr>
              <a:lstStyle/>
              <a:p>
                <a:r>
                  <a:rPr lang="en-US" altLang="zh-CN" sz="1400" dirty="0" smtClean="0"/>
                  <a:t>7</a:t>
                </a:r>
                <a:endParaRPr lang="en-US" sz="1400" dirty="0"/>
              </a:p>
            </p:txBody>
          </p:sp>
          <p:sp>
            <p:nvSpPr>
              <p:cNvPr id="60" name="TextBox 59"/>
              <p:cNvSpPr txBox="1"/>
              <p:nvPr/>
            </p:nvSpPr>
            <p:spPr>
              <a:xfrm>
                <a:off x="7010400" y="606623"/>
                <a:ext cx="276038" cy="307777"/>
              </a:xfrm>
              <a:prstGeom prst="rect">
                <a:avLst/>
              </a:prstGeom>
              <a:noFill/>
            </p:spPr>
            <p:txBody>
              <a:bodyPr wrap="none" rtlCol="0">
                <a:spAutoFit/>
              </a:bodyPr>
              <a:lstStyle/>
              <a:p>
                <a:r>
                  <a:rPr lang="en-US" altLang="zh-CN" sz="1400" dirty="0" smtClean="0"/>
                  <a:t>8</a:t>
                </a:r>
                <a:endParaRPr lang="en-US" sz="1400" dirty="0"/>
              </a:p>
            </p:txBody>
          </p:sp>
          <p:grpSp>
            <p:nvGrpSpPr>
              <p:cNvPr id="8" name="组合 7"/>
              <p:cNvGrpSpPr/>
              <p:nvPr/>
            </p:nvGrpSpPr>
            <p:grpSpPr>
              <a:xfrm>
                <a:off x="2667000" y="1209873"/>
                <a:ext cx="4789554" cy="390327"/>
                <a:chOff x="2667000" y="1209873"/>
                <a:chExt cx="4789554" cy="390327"/>
              </a:xfrm>
            </p:grpSpPr>
            <p:grpSp>
              <p:nvGrpSpPr>
                <p:cNvPr id="7" name="组合 6"/>
                <p:cNvGrpSpPr/>
                <p:nvPr/>
              </p:nvGrpSpPr>
              <p:grpSpPr>
                <a:xfrm>
                  <a:off x="2667000" y="1209873"/>
                  <a:ext cx="760572" cy="390327"/>
                  <a:chOff x="2783192" y="990600"/>
                  <a:chExt cx="760572" cy="390327"/>
                </a:xfrm>
              </p:grpSpPr>
              <p:sp>
                <p:nvSpPr>
                  <p:cNvPr id="34" name="TextBox 33"/>
                  <p:cNvSpPr txBox="1"/>
                  <p:nvPr/>
                </p:nvSpPr>
                <p:spPr>
                  <a:xfrm>
                    <a:off x="2783192" y="1073150"/>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67" name="TextBox 66"/>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68" name="组合 67"/>
                <p:cNvGrpSpPr/>
                <p:nvPr/>
              </p:nvGrpSpPr>
              <p:grpSpPr>
                <a:xfrm>
                  <a:off x="3300346" y="1209873"/>
                  <a:ext cx="750954" cy="390327"/>
                  <a:chOff x="2783192" y="990600"/>
                  <a:chExt cx="750954" cy="390327"/>
                </a:xfrm>
              </p:grpSpPr>
              <p:sp>
                <p:nvSpPr>
                  <p:cNvPr id="69" name="TextBox 68"/>
                  <p:cNvSpPr txBox="1"/>
                  <p:nvPr/>
                </p:nvSpPr>
                <p:spPr>
                  <a:xfrm>
                    <a:off x="2783192" y="1073150"/>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70" name="TextBox 69"/>
                  <p:cNvSpPr txBox="1"/>
                  <p:nvPr/>
                </p:nvSpPr>
                <p:spPr>
                  <a:xfrm>
                    <a:off x="3200400" y="9906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86" name="组合 85"/>
                <p:cNvGrpSpPr/>
                <p:nvPr/>
              </p:nvGrpSpPr>
              <p:grpSpPr>
                <a:xfrm>
                  <a:off x="6705600" y="1209873"/>
                  <a:ext cx="750954" cy="390327"/>
                  <a:chOff x="2783192" y="990600"/>
                  <a:chExt cx="750954" cy="390327"/>
                </a:xfrm>
              </p:grpSpPr>
              <p:sp>
                <p:nvSpPr>
                  <p:cNvPr id="87" name="TextBox 86"/>
                  <p:cNvSpPr txBox="1"/>
                  <p:nvPr/>
                </p:nvSpPr>
                <p:spPr>
                  <a:xfrm>
                    <a:off x="2783192" y="1073150"/>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88" name="TextBox 87"/>
                  <p:cNvSpPr txBox="1"/>
                  <p:nvPr/>
                </p:nvSpPr>
                <p:spPr>
                  <a:xfrm>
                    <a:off x="3200400" y="9906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6" name="TextBox 105"/>
                <p:cNvSpPr txBox="1"/>
                <p:nvPr/>
              </p:nvSpPr>
              <p:spPr>
                <a:xfrm>
                  <a:off x="4198637" y="121774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0" name="组合 9"/>
              <p:cNvGrpSpPr/>
              <p:nvPr/>
            </p:nvGrpSpPr>
            <p:grpSpPr>
              <a:xfrm>
                <a:off x="2590800" y="1636776"/>
                <a:ext cx="4935025" cy="404551"/>
                <a:chOff x="2590800" y="1662176"/>
                <a:chExt cx="4935025" cy="404551"/>
              </a:xfrm>
            </p:grpSpPr>
            <p:grpSp>
              <p:nvGrpSpPr>
                <p:cNvPr id="90" name="组合 89"/>
                <p:cNvGrpSpPr/>
                <p:nvPr/>
              </p:nvGrpSpPr>
              <p:grpSpPr>
                <a:xfrm>
                  <a:off x="2590800" y="1676400"/>
                  <a:ext cx="820225" cy="390327"/>
                  <a:chOff x="2783192" y="990600"/>
                  <a:chExt cx="820225" cy="390327"/>
                </a:xfrm>
              </p:grpSpPr>
              <p:sp>
                <p:nvSpPr>
                  <p:cNvPr id="91" name="TextBox 90"/>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92" name="TextBox 91"/>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93" name="组合 92"/>
                <p:cNvGrpSpPr/>
                <p:nvPr/>
              </p:nvGrpSpPr>
              <p:grpSpPr>
                <a:xfrm>
                  <a:off x="3289300" y="1676400"/>
                  <a:ext cx="820225" cy="390327"/>
                  <a:chOff x="2783192" y="990600"/>
                  <a:chExt cx="820225" cy="390327"/>
                </a:xfrm>
              </p:grpSpPr>
              <p:sp>
                <p:nvSpPr>
                  <p:cNvPr id="94" name="TextBox 93"/>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95" name="TextBox 94"/>
                  <p:cNvSpPr txBox="1"/>
                  <p:nvPr/>
                </p:nvSpPr>
                <p:spPr>
                  <a:xfrm>
                    <a:off x="3200400" y="9906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99" name="组合 98"/>
                <p:cNvGrpSpPr/>
                <p:nvPr/>
              </p:nvGrpSpPr>
              <p:grpSpPr>
                <a:xfrm>
                  <a:off x="6705600" y="1676400"/>
                  <a:ext cx="820225" cy="390327"/>
                  <a:chOff x="2783192" y="990600"/>
                  <a:chExt cx="820225" cy="390327"/>
                </a:xfrm>
              </p:grpSpPr>
              <p:sp>
                <p:nvSpPr>
                  <p:cNvPr id="100" name="TextBox 99"/>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101" name="TextBox 100"/>
                  <p:cNvSpPr txBox="1"/>
                  <p:nvPr/>
                </p:nvSpPr>
                <p:spPr>
                  <a:xfrm>
                    <a:off x="3200400" y="9906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9" name="TextBox 108"/>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25" name="组合 124"/>
              <p:cNvGrpSpPr/>
              <p:nvPr/>
            </p:nvGrpSpPr>
            <p:grpSpPr>
              <a:xfrm>
                <a:off x="2590800" y="2758921"/>
                <a:ext cx="4865754" cy="412177"/>
                <a:chOff x="2590800" y="1654550"/>
                <a:chExt cx="4865754" cy="412177"/>
              </a:xfrm>
            </p:grpSpPr>
            <p:grpSp>
              <p:nvGrpSpPr>
                <p:cNvPr id="126" name="组合 125"/>
                <p:cNvGrpSpPr/>
                <p:nvPr/>
              </p:nvGrpSpPr>
              <p:grpSpPr>
                <a:xfrm>
                  <a:off x="2590800" y="1654550"/>
                  <a:ext cx="760572" cy="412177"/>
                  <a:chOff x="2783192" y="968750"/>
                  <a:chExt cx="760572" cy="412177"/>
                </a:xfrm>
              </p:grpSpPr>
              <p:sp>
                <p:nvSpPr>
                  <p:cNvPr id="134" name="TextBox 133"/>
                  <p:cNvSpPr txBox="1"/>
                  <p:nvPr/>
                </p:nvSpPr>
                <p:spPr>
                  <a:xfrm>
                    <a:off x="2783192" y="1073150"/>
                    <a:ext cx="74488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endParaRPr lang="en-US" sz="800" dirty="0"/>
                  </a:p>
                </p:txBody>
              </p:sp>
              <p:sp>
                <p:nvSpPr>
                  <p:cNvPr id="135" name="TextBox 134"/>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27" name="组合 126"/>
                <p:cNvGrpSpPr/>
                <p:nvPr/>
              </p:nvGrpSpPr>
              <p:grpSpPr>
                <a:xfrm>
                  <a:off x="3363846" y="1663700"/>
                  <a:ext cx="744884" cy="403027"/>
                  <a:chOff x="2857738" y="977900"/>
                  <a:chExt cx="744884" cy="403027"/>
                </a:xfrm>
              </p:grpSpPr>
              <p:sp>
                <p:nvSpPr>
                  <p:cNvPr id="132" name="TextBox 131"/>
                  <p:cNvSpPr txBox="1"/>
                  <p:nvPr/>
                </p:nvSpPr>
                <p:spPr>
                  <a:xfrm>
                    <a:off x="2857738" y="1073150"/>
                    <a:ext cx="744884"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endParaRPr lang="en-US" sz="800" dirty="0"/>
                  </a:p>
                </p:txBody>
              </p:sp>
              <p:sp>
                <p:nvSpPr>
                  <p:cNvPr id="133" name="TextBox 132"/>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28" name="组合 127"/>
                <p:cNvGrpSpPr/>
                <p:nvPr/>
              </p:nvGrpSpPr>
              <p:grpSpPr>
                <a:xfrm>
                  <a:off x="6705600" y="1663700"/>
                  <a:ext cx="750954" cy="403027"/>
                  <a:chOff x="2783192" y="977900"/>
                  <a:chExt cx="750954" cy="403027"/>
                </a:xfrm>
              </p:grpSpPr>
              <p:sp>
                <p:nvSpPr>
                  <p:cNvPr id="130" name="TextBox 129"/>
                  <p:cNvSpPr txBox="1"/>
                  <p:nvPr/>
                </p:nvSpPr>
                <p:spPr>
                  <a:xfrm>
                    <a:off x="2783192" y="1073150"/>
                    <a:ext cx="744884"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endParaRPr lang="en-US" sz="800" dirty="0"/>
                  </a:p>
                </p:txBody>
              </p:sp>
              <p:sp>
                <p:nvSpPr>
                  <p:cNvPr id="131" name="TextBox 130"/>
                  <p:cNvSpPr txBox="1"/>
                  <p:nvPr/>
                </p:nvSpPr>
                <p:spPr>
                  <a:xfrm>
                    <a:off x="320040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29" name="TextBox 128"/>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47" name="组合 146"/>
              <p:cNvGrpSpPr/>
              <p:nvPr/>
            </p:nvGrpSpPr>
            <p:grpSpPr>
              <a:xfrm>
                <a:off x="2590800" y="3124200"/>
                <a:ext cx="4956112" cy="412177"/>
                <a:chOff x="2590800" y="1654550"/>
                <a:chExt cx="4956112" cy="412177"/>
              </a:xfrm>
            </p:grpSpPr>
            <p:grpSp>
              <p:nvGrpSpPr>
                <p:cNvPr id="148" name="组合 147"/>
                <p:cNvGrpSpPr/>
                <p:nvPr/>
              </p:nvGrpSpPr>
              <p:grpSpPr>
                <a:xfrm>
                  <a:off x="2590800" y="1654550"/>
                  <a:ext cx="866712" cy="412177"/>
                  <a:chOff x="2783192" y="968750"/>
                  <a:chExt cx="866712" cy="412177"/>
                </a:xfrm>
              </p:grpSpPr>
              <p:sp>
                <p:nvSpPr>
                  <p:cNvPr id="156" name="TextBox 155"/>
                  <p:cNvSpPr txBox="1"/>
                  <p:nvPr/>
                </p:nvSpPr>
                <p:spPr>
                  <a:xfrm>
                    <a:off x="2783192" y="1073150"/>
                    <a:ext cx="86671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100" dirty="0" smtClean="0"/>
                      <a:t>+1</a:t>
                    </a:r>
                    <a:endParaRPr lang="en-US" sz="1100" dirty="0"/>
                  </a:p>
                </p:txBody>
              </p:sp>
              <p:sp>
                <p:nvSpPr>
                  <p:cNvPr id="157" name="TextBox 156"/>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49" name="组合 148"/>
                <p:cNvGrpSpPr/>
                <p:nvPr/>
              </p:nvGrpSpPr>
              <p:grpSpPr>
                <a:xfrm>
                  <a:off x="3324288" y="1663700"/>
                  <a:ext cx="866712" cy="403027"/>
                  <a:chOff x="2818180" y="977900"/>
                  <a:chExt cx="866712" cy="403027"/>
                </a:xfrm>
              </p:grpSpPr>
              <p:sp>
                <p:nvSpPr>
                  <p:cNvPr id="154" name="TextBox 153"/>
                  <p:cNvSpPr txBox="1"/>
                  <p:nvPr/>
                </p:nvSpPr>
                <p:spPr>
                  <a:xfrm>
                    <a:off x="2818180"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+1</a:t>
                    </a:r>
                    <a:endParaRPr lang="en-US" sz="1100" dirty="0"/>
                  </a:p>
                </p:txBody>
              </p:sp>
              <p:sp>
                <p:nvSpPr>
                  <p:cNvPr id="155" name="TextBox 154"/>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50" name="组合 149"/>
                <p:cNvGrpSpPr/>
                <p:nvPr/>
              </p:nvGrpSpPr>
              <p:grpSpPr>
                <a:xfrm>
                  <a:off x="6680200" y="1663700"/>
                  <a:ext cx="866712" cy="403027"/>
                  <a:chOff x="2757792" y="977900"/>
                  <a:chExt cx="866712" cy="403027"/>
                </a:xfrm>
              </p:grpSpPr>
              <p:sp>
                <p:nvSpPr>
                  <p:cNvPr id="152" name="TextBox 151"/>
                  <p:cNvSpPr txBox="1"/>
                  <p:nvPr/>
                </p:nvSpPr>
                <p:spPr>
                  <a:xfrm>
                    <a:off x="2757792"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+1</a:t>
                    </a:r>
                    <a:endParaRPr lang="en-US" sz="1100" dirty="0"/>
                  </a:p>
                </p:txBody>
              </p:sp>
              <p:sp>
                <p:nvSpPr>
                  <p:cNvPr id="153" name="TextBox 152"/>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51" name="TextBox 150"/>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sp>
            <p:nvSpPr>
              <p:cNvPr id="158" name="左大括号 157"/>
              <p:cNvSpPr/>
              <p:nvPr/>
            </p:nvSpPr>
            <p:spPr>
              <a:xfrm rot="-10800000">
                <a:off x="7543800" y="1003300"/>
                <a:ext cx="76200" cy="2120900"/>
              </a:xfrm>
              <a:prstGeom prst="leftBrace">
                <a:avLst>
                  <a:gd name="adj1" fmla="val 64063"/>
                  <a:gd name="adj2" fmla="val 50003"/>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9" name="TextBox 158"/>
              <p:cNvSpPr txBox="1"/>
              <p:nvPr/>
            </p:nvSpPr>
            <p:spPr>
              <a:xfrm>
                <a:off x="7933470" y="1319867"/>
                <a:ext cx="1305999" cy="523220"/>
              </a:xfrm>
              <a:prstGeom prst="rect">
                <a:avLst/>
              </a:prstGeom>
              <a:noFill/>
              <a:ln w="12700">
                <a:solidFill>
                  <a:srgbClr val="00B050"/>
                </a:solidFill>
              </a:ln>
            </p:spPr>
            <p:txBody>
              <a:bodyPr wrap="none" rtlCol="0">
                <a:spAutoFit/>
              </a:bodyPr>
              <a:lstStyle/>
              <a:p>
                <a:pPr algn="ctr"/>
                <a:r>
                  <a:rPr lang="en-US" sz="1400" dirty="0" smtClean="0"/>
                  <a:t>Data used to fit</a:t>
                </a:r>
              </a:p>
              <a:p>
                <a:pPr algn="ctr"/>
                <a:r>
                  <a:rPr lang="en-US" sz="1400" dirty="0" smtClean="0"/>
                  <a:t> the first mode</a:t>
                </a:r>
                <a:r>
                  <a:rPr lang="en-US" altLang="zh-CN" sz="1400" dirty="0" smtClean="0"/>
                  <a:t>l</a:t>
                </a:r>
                <a:endParaRPr lang="en-US" sz="1400" dirty="0"/>
              </a:p>
            </p:txBody>
          </p:sp>
          <p:sp>
            <p:nvSpPr>
              <p:cNvPr id="165" name="TextBox 164"/>
              <p:cNvSpPr txBox="1"/>
              <p:nvPr/>
            </p:nvSpPr>
            <p:spPr>
              <a:xfrm>
                <a:off x="2181002" y="2555544"/>
                <a:ext cx="409798" cy="646331"/>
              </a:xfrm>
              <a:prstGeom prst="rect">
                <a:avLst/>
              </a:prstGeom>
              <a:noFill/>
            </p:spPr>
            <p:txBody>
              <a:bodyPr wrap="none" rtlCol="0">
                <a:spAutoFit/>
              </a:bodyPr>
              <a:lstStyle/>
              <a:p>
                <a:r>
                  <a:rPr lang="en-US" altLang="zh-CN" sz="3600" dirty="0" smtClean="0"/>
                  <a:t>=</a:t>
                </a:r>
                <a:endParaRPr lang="en-US" sz="3600" dirty="0"/>
              </a:p>
            </p:txBody>
          </p:sp>
          <p:grpSp>
            <p:nvGrpSpPr>
              <p:cNvPr id="173" name="组合 172"/>
              <p:cNvGrpSpPr/>
              <p:nvPr/>
            </p:nvGrpSpPr>
            <p:grpSpPr>
              <a:xfrm>
                <a:off x="2590800" y="4670711"/>
                <a:ext cx="4834004" cy="412177"/>
                <a:chOff x="2590800" y="1654550"/>
                <a:chExt cx="4834004" cy="412177"/>
              </a:xfrm>
            </p:grpSpPr>
            <p:grpSp>
              <p:nvGrpSpPr>
                <p:cNvPr id="174" name="组合 173"/>
                <p:cNvGrpSpPr/>
                <p:nvPr/>
              </p:nvGrpSpPr>
              <p:grpSpPr>
                <a:xfrm>
                  <a:off x="2590800" y="1654550"/>
                  <a:ext cx="760572" cy="412177"/>
                  <a:chOff x="2783192" y="968750"/>
                  <a:chExt cx="760572" cy="412177"/>
                </a:xfrm>
              </p:grpSpPr>
              <p:sp>
                <p:nvSpPr>
                  <p:cNvPr id="182" name="TextBox 181"/>
                  <p:cNvSpPr txBox="1"/>
                  <p:nvPr/>
                </p:nvSpPr>
                <p:spPr>
                  <a:xfrm>
                    <a:off x="2783192" y="1073150"/>
                    <a:ext cx="72404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a:t>2</a:t>
                    </a:r>
                    <a:endParaRPr lang="en-US" sz="1100" dirty="0"/>
                  </a:p>
                </p:txBody>
              </p:sp>
              <p:sp>
                <p:nvSpPr>
                  <p:cNvPr id="183" name="TextBox 18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75" name="组合 174"/>
                <p:cNvGrpSpPr/>
                <p:nvPr/>
              </p:nvGrpSpPr>
              <p:grpSpPr>
                <a:xfrm>
                  <a:off x="3333825" y="1663700"/>
                  <a:ext cx="724044" cy="403027"/>
                  <a:chOff x="2827717" y="977900"/>
                  <a:chExt cx="724044" cy="403027"/>
                </a:xfrm>
              </p:grpSpPr>
              <p:sp>
                <p:nvSpPr>
                  <p:cNvPr id="180" name="TextBox 179"/>
                  <p:cNvSpPr txBox="1"/>
                  <p:nvPr/>
                </p:nvSpPr>
                <p:spPr>
                  <a:xfrm>
                    <a:off x="2827717" y="1073150"/>
                    <a:ext cx="724044" cy="307777"/>
                  </a:xfrm>
                  <a:prstGeom prst="rect">
                    <a:avLst/>
                  </a:prstGeom>
                  <a:noFill/>
                </p:spPr>
                <p:txBody>
                  <a:bodyPr wrap="none" rtlCol="0">
                    <a:spAutoFit/>
                  </a:bodyPr>
                  <a:lstStyle/>
                  <a:p>
                    <a:r>
                      <a:rPr lang="en-US" sz="1400" dirty="0" smtClean="0"/>
                      <a:t>logRV</a:t>
                    </a:r>
                    <a:r>
                      <a:rPr lang="en-US" sz="1100" dirty="0" smtClean="0"/>
                      <a:t>T</a:t>
                    </a:r>
                    <a:r>
                      <a:rPr lang="en-US" sz="800" dirty="0"/>
                      <a:t>2</a:t>
                    </a:r>
                    <a:endParaRPr lang="en-US" sz="1100" dirty="0"/>
                  </a:p>
                </p:txBody>
              </p:sp>
              <p:sp>
                <p:nvSpPr>
                  <p:cNvPr id="181" name="TextBox 180"/>
                  <p:cNvSpPr txBox="1"/>
                  <p:nvPr/>
                </p:nvSpPr>
                <p:spPr>
                  <a:xfrm>
                    <a:off x="3200400"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76" name="组合 175"/>
                <p:cNvGrpSpPr/>
                <p:nvPr/>
              </p:nvGrpSpPr>
              <p:grpSpPr>
                <a:xfrm>
                  <a:off x="6680200" y="1663700"/>
                  <a:ext cx="744604" cy="403027"/>
                  <a:chOff x="2757792" y="977900"/>
                  <a:chExt cx="744604" cy="403027"/>
                </a:xfrm>
              </p:grpSpPr>
              <p:sp>
                <p:nvSpPr>
                  <p:cNvPr id="178" name="TextBox 177"/>
                  <p:cNvSpPr txBox="1"/>
                  <p:nvPr/>
                </p:nvSpPr>
                <p:spPr>
                  <a:xfrm>
                    <a:off x="2757792" y="1073150"/>
                    <a:ext cx="724044" cy="307777"/>
                  </a:xfrm>
                  <a:prstGeom prst="rect">
                    <a:avLst/>
                  </a:prstGeom>
                  <a:noFill/>
                </p:spPr>
                <p:txBody>
                  <a:bodyPr wrap="none" rtlCol="0">
                    <a:spAutoFit/>
                  </a:bodyPr>
                  <a:lstStyle/>
                  <a:p>
                    <a:r>
                      <a:rPr lang="en-US" sz="1400" dirty="0" smtClean="0"/>
                      <a:t>logRV</a:t>
                    </a:r>
                    <a:r>
                      <a:rPr lang="en-US" sz="1100" dirty="0" smtClean="0"/>
                      <a:t>T</a:t>
                    </a:r>
                    <a:r>
                      <a:rPr lang="en-US" sz="800" dirty="0"/>
                      <a:t>2</a:t>
                    </a:r>
                    <a:endParaRPr lang="en-US" sz="1100" dirty="0"/>
                  </a:p>
                </p:txBody>
              </p:sp>
              <p:sp>
                <p:nvSpPr>
                  <p:cNvPr id="179" name="TextBox 178"/>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77" name="TextBox 176"/>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sp>
            <p:nvSpPr>
              <p:cNvPr id="187" name="左大括号 186"/>
              <p:cNvSpPr/>
              <p:nvPr/>
            </p:nvSpPr>
            <p:spPr>
              <a:xfrm rot="10800000">
                <a:off x="7639269" y="990599"/>
                <a:ext cx="73152" cy="2545777"/>
              </a:xfrm>
              <a:prstGeom prst="leftBrace">
                <a:avLst>
                  <a:gd name="adj1" fmla="val 64063"/>
                  <a:gd name="adj2" fmla="val 50003"/>
                </a:avLst>
              </a:prstGeom>
              <a:ln w="12700">
                <a:solidFill>
                  <a:srgbClr val="A305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8" name="TextBox 187"/>
              <p:cNvSpPr txBox="1"/>
              <p:nvPr/>
            </p:nvSpPr>
            <p:spPr>
              <a:xfrm>
                <a:off x="7957361" y="1929467"/>
                <a:ext cx="1205908" cy="738664"/>
              </a:xfrm>
              <a:prstGeom prst="rect">
                <a:avLst/>
              </a:prstGeom>
              <a:noFill/>
              <a:ln w="12700">
                <a:solidFill>
                  <a:srgbClr val="A30563"/>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smtClean="0"/>
                  <a:t>second model</a:t>
                </a:r>
                <a:endParaRPr lang="en-US" sz="1400" dirty="0"/>
              </a:p>
            </p:txBody>
          </p:sp>
          <p:sp>
            <p:nvSpPr>
              <p:cNvPr id="12" name="矩形 11"/>
              <p:cNvSpPr/>
              <p:nvPr/>
            </p:nvSpPr>
            <p:spPr>
              <a:xfrm>
                <a:off x="2647950" y="3171098"/>
                <a:ext cx="744025" cy="363404"/>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矩形 188"/>
              <p:cNvSpPr/>
              <p:nvPr/>
            </p:nvSpPr>
            <p:spPr>
              <a:xfrm>
                <a:off x="2647950" y="3572602"/>
                <a:ext cx="744025" cy="363404"/>
              </a:xfrm>
              <a:prstGeom prst="rect">
                <a:avLst/>
              </a:prstGeom>
              <a:noFill/>
              <a:ln w="12700">
                <a:solidFill>
                  <a:srgbClr val="C80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组合 16"/>
              <p:cNvGrpSpPr/>
              <p:nvPr/>
            </p:nvGrpSpPr>
            <p:grpSpPr>
              <a:xfrm>
                <a:off x="400269" y="720447"/>
                <a:ext cx="1336792" cy="4378207"/>
                <a:chOff x="400269" y="720447"/>
                <a:chExt cx="1336792" cy="4378207"/>
              </a:xfrm>
            </p:grpSpPr>
            <p:sp>
              <p:nvSpPr>
                <p:cNvPr id="185" name="TextBox 184"/>
                <p:cNvSpPr txBox="1"/>
                <p:nvPr/>
              </p:nvSpPr>
              <p:spPr>
                <a:xfrm>
                  <a:off x="657002" y="2555544"/>
                  <a:ext cx="409798" cy="646331"/>
                </a:xfrm>
                <a:prstGeom prst="rect">
                  <a:avLst/>
                </a:prstGeom>
                <a:noFill/>
              </p:spPr>
              <p:txBody>
                <a:bodyPr wrap="none" rtlCol="0">
                  <a:spAutoFit/>
                </a:bodyPr>
                <a:lstStyle/>
                <a:p>
                  <a:r>
                    <a:rPr lang="en-US" altLang="zh-CN" sz="3600" dirty="0" smtClean="0"/>
                    <a:t>=</a:t>
                  </a:r>
                  <a:endParaRPr lang="en-US" sz="3600" dirty="0"/>
                </a:p>
              </p:txBody>
            </p:sp>
            <p:sp>
              <p:nvSpPr>
                <p:cNvPr id="186" name="TextBox 185"/>
                <p:cNvSpPr txBox="1"/>
                <p:nvPr/>
              </p:nvSpPr>
              <p:spPr>
                <a:xfrm>
                  <a:off x="400269" y="2615267"/>
                  <a:ext cx="359394" cy="523220"/>
                </a:xfrm>
                <a:prstGeom prst="rect">
                  <a:avLst/>
                </a:prstGeom>
                <a:noFill/>
              </p:spPr>
              <p:txBody>
                <a:bodyPr wrap="none" rtlCol="0">
                  <a:spAutoFit/>
                </a:bodyPr>
                <a:lstStyle/>
                <a:p>
                  <a:r>
                    <a:rPr lang="en-US" altLang="zh-CN" sz="2800" dirty="0" smtClean="0"/>
                    <a:t>Y</a:t>
                  </a:r>
                  <a:endParaRPr lang="en-US" sz="2800" dirty="0"/>
                </a:p>
              </p:txBody>
            </p:sp>
            <p:grpSp>
              <p:nvGrpSpPr>
                <p:cNvPr id="15" name="组合 14"/>
                <p:cNvGrpSpPr/>
                <p:nvPr/>
              </p:nvGrpSpPr>
              <p:grpSpPr>
                <a:xfrm>
                  <a:off x="914400" y="720447"/>
                  <a:ext cx="822661" cy="4378207"/>
                  <a:chOff x="1905000" y="720447"/>
                  <a:chExt cx="822661" cy="4378207"/>
                </a:xfrm>
              </p:grpSpPr>
              <p:sp>
                <p:nvSpPr>
                  <p:cNvPr id="63" name="TextBox 62"/>
                  <p:cNvSpPr txBox="1"/>
                  <p:nvPr/>
                </p:nvSpPr>
                <p:spPr>
                  <a:xfrm>
                    <a:off x="2000469" y="720447"/>
                    <a:ext cx="676788" cy="523220"/>
                  </a:xfrm>
                  <a:prstGeom prst="rect">
                    <a:avLst/>
                  </a:prstGeom>
                  <a:noFill/>
                </p:spPr>
                <p:txBody>
                  <a:bodyPr wrap="square" rtlCol="0">
                    <a:spAutoFit/>
                  </a:bodyPr>
                  <a:lstStyle/>
                  <a:p>
                    <a:pPr algn="ctr"/>
                    <a:r>
                      <a:rPr lang="en-US" altLang="zh-CN" sz="1400" b="1" dirty="0" smtClean="0"/>
                      <a:t>Time </a:t>
                    </a:r>
                  </a:p>
                  <a:p>
                    <a:pPr algn="ctr"/>
                    <a:r>
                      <a:rPr lang="en-US" altLang="zh-CN" sz="1400" b="1" dirty="0" smtClean="0"/>
                      <a:t>Index</a:t>
                    </a:r>
                    <a:endParaRPr lang="en-US" sz="1400" b="1" dirty="0"/>
                  </a:p>
                </p:txBody>
              </p:sp>
              <p:sp>
                <p:nvSpPr>
                  <p:cNvPr id="66" name="TextBox 65"/>
                  <p:cNvSpPr txBox="1"/>
                  <p:nvPr/>
                </p:nvSpPr>
                <p:spPr>
                  <a:xfrm>
                    <a:off x="2151862" y="1295400"/>
                    <a:ext cx="429926" cy="307777"/>
                  </a:xfrm>
                  <a:prstGeom prst="rect">
                    <a:avLst/>
                  </a:prstGeom>
                  <a:noFill/>
                </p:spPr>
                <p:txBody>
                  <a:bodyPr wrap="none" rtlCol="0">
                    <a:spAutoFit/>
                  </a:bodyPr>
                  <a:lstStyle/>
                  <a:p>
                    <a:r>
                      <a:rPr lang="en-US" altLang="zh-CN" sz="1400" dirty="0" smtClean="0"/>
                      <a:t>t=p</a:t>
                    </a:r>
                    <a:endParaRPr lang="en-US" sz="1400" dirty="0"/>
                  </a:p>
                </p:txBody>
              </p:sp>
              <p:sp>
                <p:nvSpPr>
                  <p:cNvPr id="89" name="TextBox 88"/>
                  <p:cNvSpPr txBox="1"/>
                  <p:nvPr/>
                </p:nvSpPr>
                <p:spPr>
                  <a:xfrm>
                    <a:off x="1970723" y="1733550"/>
                    <a:ext cx="611065" cy="307777"/>
                  </a:xfrm>
                  <a:prstGeom prst="rect">
                    <a:avLst/>
                  </a:prstGeom>
                  <a:noFill/>
                </p:spPr>
                <p:txBody>
                  <a:bodyPr wrap="none" rtlCol="0">
                    <a:spAutoFit/>
                  </a:bodyPr>
                  <a:lstStyle/>
                  <a:p>
                    <a:r>
                      <a:rPr lang="en-US" altLang="zh-CN" sz="1400" dirty="0" smtClean="0"/>
                      <a:t>t=p+1</a:t>
                    </a:r>
                    <a:endParaRPr lang="en-US" sz="1400" dirty="0"/>
                  </a:p>
                </p:txBody>
              </p:sp>
              <p:sp>
                <p:nvSpPr>
                  <p:cNvPr id="111" name="TextBox 110"/>
                  <p:cNvSpPr txBox="1"/>
                  <p:nvPr/>
                </p:nvSpPr>
                <p:spPr>
                  <a:xfrm>
                    <a:off x="1905000" y="3248223"/>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+1</a:t>
                    </a:r>
                    <a:endParaRPr lang="en-US" sz="1400" dirty="0"/>
                  </a:p>
                </p:txBody>
              </p:sp>
              <p:sp>
                <p:nvSpPr>
                  <p:cNvPr id="113" name="TextBox 112"/>
                  <p:cNvSpPr txBox="1"/>
                  <p:nvPr/>
                </p:nvSpPr>
                <p:spPr>
                  <a:xfrm>
                    <a:off x="2066903" y="2892623"/>
                    <a:ext cx="514885" cy="307777"/>
                  </a:xfrm>
                  <a:prstGeom prst="rect">
                    <a:avLst/>
                  </a:prstGeom>
                  <a:noFill/>
                </p:spPr>
                <p:txBody>
                  <a:bodyPr wrap="none" rtlCol="0">
                    <a:spAutoFit/>
                  </a:bodyPr>
                  <a:lstStyle/>
                  <a:p>
                    <a:r>
                      <a:rPr lang="en-US" altLang="zh-CN" sz="1400" dirty="0" smtClean="0"/>
                      <a:t>t=T</a:t>
                    </a:r>
                    <a:r>
                      <a:rPr lang="en-US" altLang="zh-CN" sz="1100" dirty="0" smtClean="0"/>
                      <a:t>1</a:t>
                    </a:r>
                    <a:endParaRPr lang="en-US" sz="1400" dirty="0"/>
                  </a:p>
                </p:txBody>
              </p:sp>
              <p:sp>
                <p:nvSpPr>
                  <p:cNvPr id="172" name="TextBox 171"/>
                  <p:cNvSpPr txBox="1"/>
                  <p:nvPr/>
                </p:nvSpPr>
                <p:spPr>
                  <a:xfrm>
                    <a:off x="2086139" y="4790877"/>
                    <a:ext cx="495649" cy="307777"/>
                  </a:xfrm>
                  <a:prstGeom prst="rect">
                    <a:avLst/>
                  </a:prstGeom>
                  <a:noFill/>
                </p:spPr>
                <p:txBody>
                  <a:bodyPr wrap="none" rtlCol="0">
                    <a:spAutoFit/>
                  </a:bodyPr>
                  <a:lstStyle/>
                  <a:p>
                    <a:r>
                      <a:rPr lang="en-US" altLang="zh-CN" sz="1400" dirty="0" smtClean="0"/>
                      <a:t>t=T</a:t>
                    </a:r>
                    <a:r>
                      <a:rPr lang="en-US" altLang="zh-CN" sz="1100" dirty="0" smtClean="0"/>
                      <a:t>2</a:t>
                    </a:r>
                    <a:endParaRPr lang="en-US" sz="1400" dirty="0"/>
                  </a:p>
                </p:txBody>
              </p:sp>
              <p:sp>
                <p:nvSpPr>
                  <p:cNvPr id="190" name="TextBox 189"/>
                  <p:cNvSpPr txBox="1"/>
                  <p:nvPr/>
                </p:nvSpPr>
                <p:spPr>
                  <a:xfrm>
                    <a:off x="1905000" y="3628229"/>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+2</a:t>
                    </a:r>
                    <a:endParaRPr lang="en-US" sz="1400" dirty="0"/>
                  </a:p>
                </p:txBody>
              </p:sp>
              <p:sp>
                <p:nvSpPr>
                  <p:cNvPr id="206" name="TextBox 205"/>
                  <p:cNvSpPr txBox="1"/>
                  <p:nvPr/>
                </p:nvSpPr>
                <p:spPr>
                  <a:xfrm>
                    <a:off x="2086139" y="4393267"/>
                    <a:ext cx="641522" cy="307777"/>
                  </a:xfrm>
                  <a:prstGeom prst="rect">
                    <a:avLst/>
                  </a:prstGeom>
                  <a:noFill/>
                </p:spPr>
                <p:txBody>
                  <a:bodyPr wrap="none" rtlCol="0">
                    <a:spAutoFit/>
                  </a:bodyPr>
                  <a:lstStyle/>
                  <a:p>
                    <a:r>
                      <a:rPr lang="en-US" altLang="zh-CN" sz="1400" dirty="0" smtClean="0"/>
                      <a:t>t=T</a:t>
                    </a:r>
                    <a:r>
                      <a:rPr lang="en-US" altLang="zh-CN" sz="1100" dirty="0" smtClean="0"/>
                      <a:t>2</a:t>
                    </a:r>
                    <a:r>
                      <a:rPr lang="en-US" altLang="zh-CN" sz="1400" dirty="0" smtClean="0"/>
                      <a:t>-1</a:t>
                    </a:r>
                    <a:endParaRPr lang="en-US" sz="1400" dirty="0"/>
                  </a:p>
                </p:txBody>
              </p:sp>
            </p:grpSp>
          </p:grpSp>
          <p:grpSp>
            <p:nvGrpSpPr>
              <p:cNvPr id="193" name="组合 192"/>
              <p:cNvGrpSpPr/>
              <p:nvPr/>
            </p:nvGrpSpPr>
            <p:grpSpPr>
              <a:xfrm>
                <a:off x="2590800" y="3550223"/>
                <a:ext cx="4956112" cy="412177"/>
                <a:chOff x="2590800" y="1654550"/>
                <a:chExt cx="4956112" cy="412177"/>
              </a:xfrm>
            </p:grpSpPr>
            <p:grpSp>
              <p:nvGrpSpPr>
                <p:cNvPr id="194" name="组合 193"/>
                <p:cNvGrpSpPr/>
                <p:nvPr/>
              </p:nvGrpSpPr>
              <p:grpSpPr>
                <a:xfrm>
                  <a:off x="2590800" y="1654550"/>
                  <a:ext cx="866712" cy="412177"/>
                  <a:chOff x="2783192" y="968750"/>
                  <a:chExt cx="866712" cy="412177"/>
                </a:xfrm>
              </p:grpSpPr>
              <p:sp>
                <p:nvSpPr>
                  <p:cNvPr id="202" name="TextBox 201"/>
                  <p:cNvSpPr txBox="1"/>
                  <p:nvPr/>
                </p:nvSpPr>
                <p:spPr>
                  <a:xfrm>
                    <a:off x="2783192" y="1073150"/>
                    <a:ext cx="86671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100" dirty="0" smtClean="0"/>
                      <a:t>+2</a:t>
                    </a:r>
                    <a:endParaRPr lang="en-US" sz="1100" dirty="0"/>
                  </a:p>
                </p:txBody>
              </p:sp>
              <p:sp>
                <p:nvSpPr>
                  <p:cNvPr id="203" name="TextBox 20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95" name="组合 194"/>
                <p:cNvGrpSpPr/>
                <p:nvPr/>
              </p:nvGrpSpPr>
              <p:grpSpPr>
                <a:xfrm>
                  <a:off x="3324288" y="1663700"/>
                  <a:ext cx="866712" cy="403027"/>
                  <a:chOff x="2818180" y="977900"/>
                  <a:chExt cx="866712" cy="403027"/>
                </a:xfrm>
              </p:grpSpPr>
              <p:sp>
                <p:nvSpPr>
                  <p:cNvPr id="200" name="TextBox 199"/>
                  <p:cNvSpPr txBox="1"/>
                  <p:nvPr/>
                </p:nvSpPr>
                <p:spPr>
                  <a:xfrm>
                    <a:off x="2818180"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+2</a:t>
                    </a:r>
                    <a:endParaRPr lang="en-US" sz="1100" dirty="0"/>
                  </a:p>
                </p:txBody>
              </p:sp>
              <p:sp>
                <p:nvSpPr>
                  <p:cNvPr id="201" name="TextBox 200"/>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196" name="组合 195"/>
                <p:cNvGrpSpPr/>
                <p:nvPr/>
              </p:nvGrpSpPr>
              <p:grpSpPr>
                <a:xfrm>
                  <a:off x="6680200" y="1663700"/>
                  <a:ext cx="866712" cy="403027"/>
                  <a:chOff x="2757792" y="977900"/>
                  <a:chExt cx="866712" cy="403027"/>
                </a:xfrm>
              </p:grpSpPr>
              <p:sp>
                <p:nvSpPr>
                  <p:cNvPr id="198" name="TextBox 197"/>
                  <p:cNvSpPr txBox="1"/>
                  <p:nvPr/>
                </p:nvSpPr>
                <p:spPr>
                  <a:xfrm>
                    <a:off x="2757792" y="107315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+2</a:t>
                    </a:r>
                    <a:endParaRPr lang="en-US" sz="1100" dirty="0"/>
                  </a:p>
                </p:txBody>
              </p:sp>
              <p:sp>
                <p:nvSpPr>
                  <p:cNvPr id="199" name="TextBox 198"/>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97" name="TextBox 196"/>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grpSp>
            <p:nvGrpSpPr>
              <p:cNvPr id="16" name="组合 15"/>
              <p:cNvGrpSpPr/>
              <p:nvPr/>
            </p:nvGrpSpPr>
            <p:grpSpPr>
              <a:xfrm>
                <a:off x="1676400" y="990084"/>
                <a:ext cx="532551" cy="4115316"/>
                <a:chOff x="759618" y="990084"/>
                <a:chExt cx="532551" cy="4115316"/>
              </a:xfrm>
            </p:grpSpPr>
            <p:sp>
              <p:nvSpPr>
                <p:cNvPr id="163" name="左中括号 162"/>
                <p:cNvSpPr/>
                <p:nvPr/>
              </p:nvSpPr>
              <p:spPr>
                <a:xfrm>
                  <a:off x="762000" y="990600"/>
                  <a:ext cx="45719"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左中括号 163"/>
                <p:cNvSpPr/>
                <p:nvPr/>
              </p:nvSpPr>
              <p:spPr>
                <a:xfrm rot="10800000">
                  <a:off x="1219201" y="990084"/>
                  <a:ext cx="56221"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TextBox 167"/>
                <p:cNvSpPr txBox="1"/>
                <p:nvPr/>
              </p:nvSpPr>
              <p:spPr>
                <a:xfrm>
                  <a:off x="842974" y="1295400"/>
                  <a:ext cx="346570" cy="307777"/>
                </a:xfrm>
                <a:prstGeom prst="rect">
                  <a:avLst/>
                </a:prstGeom>
                <a:noFill/>
              </p:spPr>
              <p:txBody>
                <a:bodyPr wrap="none" rtlCol="0">
                  <a:spAutoFit/>
                </a:bodyPr>
                <a:lstStyle/>
                <a:p>
                  <a:r>
                    <a:rPr lang="en-US" altLang="zh-CN" sz="1400" dirty="0" err="1" smtClean="0"/>
                    <a:t>Y</a:t>
                  </a:r>
                  <a:r>
                    <a:rPr lang="en-US" altLang="zh-CN" sz="1100" dirty="0" err="1" smtClean="0"/>
                    <a:t>p</a:t>
                  </a:r>
                  <a:endParaRPr lang="en-US" sz="1100" dirty="0"/>
                </a:p>
              </p:txBody>
            </p:sp>
            <p:sp>
              <p:nvSpPr>
                <p:cNvPr id="169" name="TextBox 168"/>
                <p:cNvSpPr txBox="1"/>
                <p:nvPr/>
              </p:nvSpPr>
              <p:spPr>
                <a:xfrm>
                  <a:off x="771641" y="1727200"/>
                  <a:ext cx="489236" cy="307777"/>
                </a:xfrm>
                <a:prstGeom prst="rect">
                  <a:avLst/>
                </a:prstGeom>
                <a:noFill/>
              </p:spPr>
              <p:txBody>
                <a:bodyPr wrap="none" rtlCol="0">
                  <a:spAutoFit/>
                </a:bodyPr>
                <a:lstStyle/>
                <a:p>
                  <a:r>
                    <a:rPr lang="en-US" altLang="zh-CN" sz="1400" dirty="0"/>
                    <a:t>Y</a:t>
                  </a:r>
                  <a:r>
                    <a:rPr lang="en-US" altLang="zh-CN" sz="1100" dirty="0" smtClean="0"/>
                    <a:t>p+1</a:t>
                  </a:r>
                  <a:endParaRPr lang="en-US" sz="1100" dirty="0"/>
                </a:p>
              </p:txBody>
            </p:sp>
            <p:sp>
              <p:nvSpPr>
                <p:cNvPr id="170" name="TextBox 169"/>
                <p:cNvSpPr txBox="1"/>
                <p:nvPr/>
              </p:nvSpPr>
              <p:spPr>
                <a:xfrm>
                  <a:off x="827746" y="2892623"/>
                  <a:ext cx="377026"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1</a:t>
                  </a:r>
                  <a:endParaRPr lang="en-US" sz="1100" dirty="0"/>
                </a:p>
              </p:txBody>
            </p:sp>
            <p:sp>
              <p:nvSpPr>
                <p:cNvPr id="171" name="TextBox 170"/>
                <p:cNvSpPr txBox="1"/>
                <p:nvPr/>
              </p:nvSpPr>
              <p:spPr>
                <a:xfrm>
                  <a:off x="827746" y="4745890"/>
                  <a:ext cx="377026"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a:t>2</a:t>
                  </a:r>
                  <a:endParaRPr lang="en-US" sz="1050" dirty="0"/>
                </a:p>
              </p:txBody>
            </p:sp>
            <p:sp>
              <p:nvSpPr>
                <p:cNvPr id="204" name="TextBox 203"/>
                <p:cNvSpPr txBox="1"/>
                <p:nvPr/>
              </p:nvSpPr>
              <p:spPr>
                <a:xfrm>
                  <a:off x="759618" y="3197423"/>
                  <a:ext cx="513282"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1</a:t>
                  </a:r>
                  <a:r>
                    <a:rPr lang="en-US" altLang="zh-CN" sz="1050" dirty="0" smtClean="0"/>
                    <a:t>+1</a:t>
                  </a:r>
                  <a:endParaRPr lang="en-US" sz="1050" dirty="0"/>
                </a:p>
              </p:txBody>
            </p:sp>
            <p:sp>
              <p:nvSpPr>
                <p:cNvPr id="205" name="TextBox 204"/>
                <p:cNvSpPr txBox="1"/>
                <p:nvPr/>
              </p:nvSpPr>
              <p:spPr>
                <a:xfrm>
                  <a:off x="778887" y="3578423"/>
                  <a:ext cx="513282" cy="30777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1</a:t>
                  </a:r>
                  <a:r>
                    <a:rPr lang="en-US" altLang="zh-CN" sz="1050" dirty="0" smtClean="0"/>
                    <a:t>+2</a:t>
                  </a:r>
                  <a:endParaRPr lang="en-US" sz="1050" dirty="0"/>
                </a:p>
              </p:txBody>
            </p:sp>
            <p:sp>
              <p:nvSpPr>
                <p:cNvPr id="207" name="TextBox 206"/>
                <p:cNvSpPr txBox="1"/>
                <p:nvPr/>
              </p:nvSpPr>
              <p:spPr>
                <a:xfrm>
                  <a:off x="759618" y="4392870"/>
                  <a:ext cx="487634" cy="279797"/>
                </a:xfrm>
                <a:prstGeom prst="rect">
                  <a:avLst/>
                </a:prstGeom>
                <a:noFill/>
              </p:spPr>
              <p:txBody>
                <a:bodyPr wrap="none" rtlCol="0">
                  <a:spAutoFit/>
                </a:bodyPr>
                <a:lstStyle/>
                <a:p>
                  <a:r>
                    <a:rPr lang="en-US" altLang="zh-CN" sz="1400" dirty="0" smtClean="0"/>
                    <a:t>Y</a:t>
                  </a:r>
                  <a:r>
                    <a:rPr lang="en-US" altLang="zh-CN" sz="1050" dirty="0" smtClean="0"/>
                    <a:t>T</a:t>
                  </a:r>
                  <a:r>
                    <a:rPr lang="en-US" altLang="zh-CN" sz="600" dirty="0" smtClean="0"/>
                    <a:t>2</a:t>
                  </a:r>
                  <a:r>
                    <a:rPr lang="en-US" altLang="zh-CN" sz="1050" dirty="0"/>
                    <a:t>-</a:t>
                  </a:r>
                  <a:r>
                    <a:rPr lang="en-US" altLang="zh-CN" sz="1050" dirty="0" smtClean="0"/>
                    <a:t>1</a:t>
                  </a:r>
                  <a:endParaRPr lang="en-US" sz="1050" dirty="0"/>
                </a:p>
              </p:txBody>
            </p:sp>
          </p:grpSp>
          <p:grpSp>
            <p:nvGrpSpPr>
              <p:cNvPr id="208" name="组合 207"/>
              <p:cNvGrpSpPr/>
              <p:nvPr/>
            </p:nvGrpSpPr>
            <p:grpSpPr>
              <a:xfrm>
                <a:off x="2590800" y="4310734"/>
                <a:ext cx="4928861" cy="412177"/>
                <a:chOff x="2590800" y="1654550"/>
                <a:chExt cx="4928861" cy="412177"/>
              </a:xfrm>
            </p:grpSpPr>
            <p:grpSp>
              <p:nvGrpSpPr>
                <p:cNvPr id="209" name="组合 208"/>
                <p:cNvGrpSpPr/>
                <p:nvPr/>
              </p:nvGrpSpPr>
              <p:grpSpPr>
                <a:xfrm>
                  <a:off x="2590800" y="1654550"/>
                  <a:ext cx="839461" cy="412177"/>
                  <a:chOff x="2783192" y="968750"/>
                  <a:chExt cx="839461" cy="412177"/>
                </a:xfrm>
              </p:grpSpPr>
              <p:sp>
                <p:nvSpPr>
                  <p:cNvPr id="217" name="TextBox 216"/>
                  <p:cNvSpPr txBox="1"/>
                  <p:nvPr/>
                </p:nvSpPr>
                <p:spPr>
                  <a:xfrm>
                    <a:off x="2783192" y="1073150"/>
                    <a:ext cx="839461"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2</a:t>
                    </a:r>
                    <a:r>
                      <a:rPr lang="en-US" altLang="zh-CN" sz="1100" dirty="0" smtClean="0"/>
                      <a:t>-1</a:t>
                    </a:r>
                    <a:endParaRPr lang="en-US" sz="1100" dirty="0"/>
                  </a:p>
                </p:txBody>
              </p:sp>
              <p:sp>
                <p:nvSpPr>
                  <p:cNvPr id="218" name="TextBox 217"/>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210" name="组合 209"/>
                <p:cNvGrpSpPr/>
                <p:nvPr/>
              </p:nvGrpSpPr>
              <p:grpSpPr>
                <a:xfrm>
                  <a:off x="3324288" y="1663700"/>
                  <a:ext cx="839461" cy="403027"/>
                  <a:chOff x="2818180" y="977900"/>
                  <a:chExt cx="839461" cy="403027"/>
                </a:xfrm>
              </p:grpSpPr>
              <p:sp>
                <p:nvSpPr>
                  <p:cNvPr id="215" name="TextBox 214"/>
                  <p:cNvSpPr txBox="1"/>
                  <p:nvPr/>
                </p:nvSpPr>
                <p:spPr>
                  <a:xfrm>
                    <a:off x="2818180" y="1073150"/>
                    <a:ext cx="839461" cy="307777"/>
                  </a:xfrm>
                  <a:prstGeom prst="rect">
                    <a:avLst/>
                  </a:prstGeom>
                  <a:noFill/>
                </p:spPr>
                <p:txBody>
                  <a:bodyPr wrap="non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6" name="TextBox 215"/>
                  <p:cNvSpPr txBox="1"/>
                  <p:nvPr/>
                </p:nvSpPr>
                <p:spPr>
                  <a:xfrm>
                    <a:off x="3227692" y="977900"/>
                    <a:ext cx="333746" cy="253916"/>
                  </a:xfrm>
                  <a:prstGeom prst="rect">
                    <a:avLst/>
                  </a:prstGeom>
                  <a:noFill/>
                </p:spPr>
                <p:txBody>
                  <a:bodyPr wrap="none" rtlCol="0">
                    <a:spAutoFit/>
                  </a:bodyPr>
                  <a:lstStyle/>
                  <a:p>
                    <a:r>
                      <a:rPr lang="en-US" altLang="zh-CN" sz="1050" dirty="0" smtClean="0"/>
                      <a:t>(1)</a:t>
                    </a:r>
                    <a:endParaRPr lang="en-US" sz="1050" dirty="0"/>
                  </a:p>
                </p:txBody>
              </p:sp>
            </p:grpSp>
            <p:grpSp>
              <p:nvGrpSpPr>
                <p:cNvPr id="211" name="组合 210"/>
                <p:cNvGrpSpPr/>
                <p:nvPr/>
              </p:nvGrpSpPr>
              <p:grpSpPr>
                <a:xfrm>
                  <a:off x="6680200" y="1663700"/>
                  <a:ext cx="839461" cy="403027"/>
                  <a:chOff x="2757792" y="977900"/>
                  <a:chExt cx="839461" cy="403027"/>
                </a:xfrm>
              </p:grpSpPr>
              <p:sp>
                <p:nvSpPr>
                  <p:cNvPr id="213" name="TextBox 212"/>
                  <p:cNvSpPr txBox="1"/>
                  <p:nvPr/>
                </p:nvSpPr>
                <p:spPr>
                  <a:xfrm>
                    <a:off x="2757792" y="1073150"/>
                    <a:ext cx="839461" cy="307777"/>
                  </a:xfrm>
                  <a:prstGeom prst="rect">
                    <a:avLst/>
                  </a:prstGeom>
                  <a:noFill/>
                </p:spPr>
                <p:txBody>
                  <a:bodyPr wrap="non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4" name="TextBox 213"/>
                  <p:cNvSpPr txBox="1"/>
                  <p:nvPr/>
                </p:nvSpPr>
                <p:spPr>
                  <a:xfrm>
                    <a:off x="3168650" y="97790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212" name="TextBox 211"/>
                <p:cNvSpPr txBox="1"/>
                <p:nvPr/>
              </p:nvSpPr>
              <p:spPr>
                <a:xfrm>
                  <a:off x="4198637" y="1662176"/>
                  <a:ext cx="2417650" cy="304730"/>
                </a:xfrm>
                <a:prstGeom prst="rect">
                  <a:avLst/>
                </a:prstGeom>
                <a:noFill/>
              </p:spPr>
              <p:txBody>
                <a:bodyPr wrap="none" rtlCol="0">
                  <a:spAutoFit/>
                </a:bodyPr>
                <a:lstStyle/>
                <a:p>
                  <a:r>
                    <a:rPr lang="en-US" sz="1400" dirty="0" smtClean="0"/>
                    <a:t>………………….…………………………..</a:t>
                  </a:r>
                  <a:endParaRPr lang="en-US" sz="1400" dirty="0"/>
                </a:p>
              </p:txBody>
            </p:sp>
          </p:grpSp>
          <p:sp>
            <p:nvSpPr>
              <p:cNvPr id="18" name="TextBox 17"/>
              <p:cNvSpPr txBox="1"/>
              <p:nvPr/>
            </p:nvSpPr>
            <p:spPr>
              <a:xfrm>
                <a:off x="2819400" y="2074680"/>
                <a:ext cx="461665" cy="804029"/>
              </a:xfrm>
              <a:prstGeom prst="rect">
                <a:avLst/>
              </a:prstGeom>
              <a:noFill/>
            </p:spPr>
            <p:txBody>
              <a:bodyPr vert="eaVert" wrap="square" rtlCol="0">
                <a:spAutoFit/>
              </a:bodyPr>
              <a:lstStyle/>
              <a:p>
                <a:r>
                  <a:rPr lang="en-US" dirty="0" smtClean="0"/>
                  <a:t>…......…</a:t>
                </a:r>
                <a:endParaRPr lang="en-US" dirty="0"/>
              </a:p>
            </p:txBody>
          </p:sp>
          <p:sp>
            <p:nvSpPr>
              <p:cNvPr id="220" name="TextBox 219"/>
              <p:cNvSpPr txBox="1"/>
              <p:nvPr/>
            </p:nvSpPr>
            <p:spPr>
              <a:xfrm>
                <a:off x="3510074" y="2074680"/>
                <a:ext cx="461665" cy="804029"/>
              </a:xfrm>
              <a:prstGeom prst="rect">
                <a:avLst/>
              </a:prstGeom>
              <a:noFill/>
            </p:spPr>
            <p:txBody>
              <a:bodyPr vert="eaVert" wrap="square" rtlCol="0">
                <a:spAutoFit/>
              </a:bodyPr>
              <a:lstStyle/>
              <a:p>
                <a:r>
                  <a:rPr lang="en-US" dirty="0" smtClean="0"/>
                  <a:t>…......…</a:t>
                </a:r>
                <a:endParaRPr lang="en-US" dirty="0"/>
              </a:p>
            </p:txBody>
          </p:sp>
          <p:sp>
            <p:nvSpPr>
              <p:cNvPr id="221" name="TextBox 220"/>
              <p:cNvSpPr txBox="1"/>
              <p:nvPr/>
            </p:nvSpPr>
            <p:spPr>
              <a:xfrm>
                <a:off x="6828016" y="2074680"/>
                <a:ext cx="461665" cy="804029"/>
              </a:xfrm>
              <a:prstGeom prst="rect">
                <a:avLst/>
              </a:prstGeom>
              <a:noFill/>
            </p:spPr>
            <p:txBody>
              <a:bodyPr vert="eaVert" wrap="square" rtlCol="0">
                <a:spAutoFit/>
              </a:bodyPr>
              <a:lstStyle/>
              <a:p>
                <a:r>
                  <a:rPr lang="en-US" dirty="0" smtClean="0"/>
                  <a:t>…......…</a:t>
                </a:r>
                <a:endParaRPr lang="en-US" dirty="0"/>
              </a:p>
            </p:txBody>
          </p:sp>
          <p:sp>
            <p:nvSpPr>
              <p:cNvPr id="223" name="TextBox 222"/>
              <p:cNvSpPr txBox="1"/>
              <p:nvPr/>
            </p:nvSpPr>
            <p:spPr>
              <a:xfrm>
                <a:off x="2819400"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4" name="TextBox 223"/>
              <p:cNvSpPr txBox="1"/>
              <p:nvPr/>
            </p:nvSpPr>
            <p:spPr>
              <a:xfrm>
                <a:off x="3510074"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5" name="TextBox 224"/>
              <p:cNvSpPr txBox="1"/>
              <p:nvPr/>
            </p:nvSpPr>
            <p:spPr>
              <a:xfrm>
                <a:off x="6828016"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7" name="TextBox 226"/>
              <p:cNvSpPr txBox="1"/>
              <p:nvPr/>
            </p:nvSpPr>
            <p:spPr>
              <a:xfrm>
                <a:off x="1752600" y="3810000"/>
                <a:ext cx="461665" cy="804029"/>
              </a:xfrm>
              <a:prstGeom prst="rect">
                <a:avLst/>
              </a:prstGeom>
              <a:noFill/>
            </p:spPr>
            <p:txBody>
              <a:bodyPr vert="eaVert" wrap="square" rtlCol="0">
                <a:spAutoFit/>
              </a:bodyPr>
              <a:lstStyle/>
              <a:p>
                <a:pPr algn="ctr"/>
                <a:r>
                  <a:rPr lang="en-US" dirty="0" smtClean="0"/>
                  <a:t>…...</a:t>
                </a:r>
                <a:endParaRPr lang="en-US" dirty="0"/>
              </a:p>
            </p:txBody>
          </p:sp>
          <p:sp>
            <p:nvSpPr>
              <p:cNvPr id="228" name="TextBox 227"/>
              <p:cNvSpPr txBox="1"/>
              <p:nvPr/>
            </p:nvSpPr>
            <p:spPr>
              <a:xfrm>
                <a:off x="1752600" y="2074680"/>
                <a:ext cx="461665" cy="804029"/>
              </a:xfrm>
              <a:prstGeom prst="rect">
                <a:avLst/>
              </a:prstGeom>
              <a:noFill/>
            </p:spPr>
            <p:txBody>
              <a:bodyPr vert="eaVert" wrap="square" rtlCol="0">
                <a:spAutoFit/>
              </a:bodyPr>
              <a:lstStyle/>
              <a:p>
                <a:r>
                  <a:rPr lang="en-US" dirty="0" smtClean="0"/>
                  <a:t>…......…</a:t>
                </a:r>
                <a:endParaRPr lang="en-US" dirty="0"/>
              </a:p>
            </p:txBody>
          </p:sp>
          <p:sp>
            <p:nvSpPr>
              <p:cNvPr id="230" name="TextBox 229"/>
              <p:cNvSpPr txBox="1"/>
              <p:nvPr/>
            </p:nvSpPr>
            <p:spPr>
              <a:xfrm>
                <a:off x="4343400"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1" name="TextBox 230"/>
              <p:cNvSpPr txBox="1"/>
              <p:nvPr/>
            </p:nvSpPr>
            <p:spPr>
              <a:xfrm>
                <a:off x="5182594"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2" name="TextBox 231"/>
              <p:cNvSpPr txBox="1"/>
              <p:nvPr/>
            </p:nvSpPr>
            <p:spPr>
              <a:xfrm>
                <a:off x="6021789"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3" name="TextBox 232"/>
              <p:cNvSpPr txBox="1"/>
              <p:nvPr/>
            </p:nvSpPr>
            <p:spPr>
              <a:xfrm>
                <a:off x="4343400" y="3746185"/>
                <a:ext cx="461665" cy="804028"/>
              </a:xfrm>
              <a:prstGeom prst="rect">
                <a:avLst/>
              </a:prstGeom>
              <a:noFill/>
            </p:spPr>
            <p:txBody>
              <a:bodyPr vert="eaVert" wrap="square" rtlCol="0">
                <a:spAutoFit/>
              </a:bodyPr>
              <a:lstStyle/>
              <a:p>
                <a:pPr algn="ctr"/>
                <a:r>
                  <a:rPr lang="en-US" dirty="0" smtClean="0"/>
                  <a:t>…...</a:t>
                </a:r>
                <a:endParaRPr lang="en-US" dirty="0"/>
              </a:p>
            </p:txBody>
          </p:sp>
          <p:sp>
            <p:nvSpPr>
              <p:cNvPr id="234" name="TextBox 233"/>
              <p:cNvSpPr txBox="1"/>
              <p:nvPr/>
            </p:nvSpPr>
            <p:spPr>
              <a:xfrm>
                <a:off x="5182594" y="3746185"/>
                <a:ext cx="461665" cy="804028"/>
              </a:xfrm>
              <a:prstGeom prst="rect">
                <a:avLst/>
              </a:prstGeom>
              <a:noFill/>
            </p:spPr>
            <p:txBody>
              <a:bodyPr vert="eaVert" wrap="square" rtlCol="0">
                <a:spAutoFit/>
              </a:bodyPr>
              <a:lstStyle/>
              <a:p>
                <a:pPr algn="ctr"/>
                <a:r>
                  <a:rPr lang="en-US" dirty="0" smtClean="0"/>
                  <a:t>…...</a:t>
                </a:r>
                <a:endParaRPr lang="en-US" dirty="0"/>
              </a:p>
            </p:txBody>
          </p:sp>
          <p:sp>
            <p:nvSpPr>
              <p:cNvPr id="235" name="TextBox 234"/>
              <p:cNvSpPr txBox="1"/>
              <p:nvPr/>
            </p:nvSpPr>
            <p:spPr>
              <a:xfrm>
                <a:off x="6021789" y="3746185"/>
                <a:ext cx="461665" cy="804028"/>
              </a:xfrm>
              <a:prstGeom prst="rect">
                <a:avLst/>
              </a:prstGeom>
              <a:noFill/>
            </p:spPr>
            <p:txBody>
              <a:bodyPr vert="eaVert" wrap="square" rtlCol="0">
                <a:spAutoFit/>
              </a:bodyPr>
              <a:lstStyle/>
              <a:p>
                <a:pPr algn="ctr"/>
                <a:r>
                  <a:rPr lang="en-US" dirty="0" smtClean="0"/>
                  <a:t>…...</a:t>
                </a:r>
                <a:endParaRPr lang="en-US" dirty="0"/>
              </a:p>
            </p:txBody>
          </p:sp>
          <p:cxnSp>
            <p:nvCxnSpPr>
              <p:cNvPr id="20" name="肘形连接符 19"/>
              <p:cNvCxnSpPr>
                <a:stCxn id="12" idx="1"/>
              </p:cNvCxnSpPr>
              <p:nvPr/>
            </p:nvCxnSpPr>
            <p:spPr>
              <a:xfrm rot="10800000" flipV="1">
                <a:off x="2286000" y="3352800"/>
                <a:ext cx="361950" cy="1981200"/>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236" name="TextBox 235"/>
              <p:cNvSpPr txBox="1"/>
              <p:nvPr/>
            </p:nvSpPr>
            <p:spPr>
              <a:xfrm>
                <a:off x="1118488" y="5334000"/>
                <a:ext cx="1267413" cy="954107"/>
              </a:xfrm>
              <a:prstGeom prst="rect">
                <a:avLst/>
              </a:prstGeom>
              <a:noFill/>
              <a:ln w="12700">
                <a:solidFill>
                  <a:srgbClr val="00B050"/>
                </a:solidFill>
              </a:ln>
            </p:spPr>
            <p:txBody>
              <a:bodyPr wrap="square" rtlCol="0">
                <a:spAutoFit/>
              </a:bodyPr>
              <a:lstStyle/>
              <a:p>
                <a:pPr algn="ctr"/>
                <a:r>
                  <a:rPr lang="en-US" sz="1400" dirty="0" smtClean="0"/>
                  <a:t>The prediction </a:t>
                </a:r>
              </a:p>
              <a:p>
                <a:pPr algn="ctr"/>
                <a:r>
                  <a:rPr lang="en-US" sz="1400" dirty="0" smtClean="0"/>
                  <a:t>made by </a:t>
                </a:r>
              </a:p>
              <a:p>
                <a:pPr algn="ctr"/>
                <a:r>
                  <a:rPr lang="en-US" sz="1400" dirty="0" smtClean="0"/>
                  <a:t>the first </a:t>
                </a:r>
              </a:p>
              <a:p>
                <a:pPr algn="ctr"/>
                <a:r>
                  <a:rPr lang="en-US" sz="1400" dirty="0" smtClean="0"/>
                  <a:t>fitted mode</a:t>
                </a:r>
                <a:r>
                  <a:rPr lang="en-US" altLang="zh-CN" sz="1400" dirty="0" smtClean="0"/>
                  <a:t>l</a:t>
                </a:r>
                <a:endParaRPr lang="en-US" sz="1400" dirty="0"/>
              </a:p>
            </p:txBody>
          </p:sp>
          <p:cxnSp>
            <p:nvCxnSpPr>
              <p:cNvPr id="238" name="肘形连接符 237"/>
              <p:cNvCxnSpPr/>
              <p:nvPr/>
            </p:nvCxnSpPr>
            <p:spPr>
              <a:xfrm rot="10800000" flipV="1">
                <a:off x="2524269" y="3820907"/>
                <a:ext cx="110642" cy="1737360"/>
              </a:xfrm>
              <a:prstGeom prst="bentConnector2">
                <a:avLst/>
              </a:prstGeom>
              <a:ln>
                <a:solidFill>
                  <a:srgbClr val="A30563"/>
                </a:solidFill>
                <a:tailEnd type="arrow"/>
              </a:ln>
            </p:spPr>
            <p:style>
              <a:lnRef idx="1">
                <a:schemeClr val="accent1"/>
              </a:lnRef>
              <a:fillRef idx="0">
                <a:schemeClr val="accent1"/>
              </a:fillRef>
              <a:effectRef idx="0">
                <a:schemeClr val="accent1"/>
              </a:effectRef>
              <a:fontRef idx="minor">
                <a:schemeClr val="tx1"/>
              </a:fontRef>
            </p:style>
          </p:cxnSp>
          <p:sp>
            <p:nvSpPr>
              <p:cNvPr id="244" name="TextBox 243"/>
              <p:cNvSpPr txBox="1"/>
              <p:nvPr/>
            </p:nvSpPr>
            <p:spPr>
              <a:xfrm>
                <a:off x="2446787" y="5547360"/>
                <a:ext cx="1363213" cy="954107"/>
              </a:xfrm>
              <a:prstGeom prst="rect">
                <a:avLst/>
              </a:prstGeom>
              <a:noFill/>
              <a:ln w="12700">
                <a:solidFill>
                  <a:srgbClr val="A30563"/>
                </a:solidFill>
              </a:ln>
            </p:spPr>
            <p:txBody>
              <a:bodyPr wrap="square" rtlCol="0">
                <a:spAutoFit/>
              </a:bodyPr>
              <a:lstStyle/>
              <a:p>
                <a:pPr algn="ctr"/>
                <a:r>
                  <a:rPr lang="en-US" sz="1400" dirty="0" smtClean="0"/>
                  <a:t>The prediction made by </a:t>
                </a:r>
              </a:p>
              <a:p>
                <a:pPr algn="ctr"/>
                <a:r>
                  <a:rPr lang="en-US" sz="1400" dirty="0" smtClean="0"/>
                  <a:t>the s</a:t>
                </a:r>
                <a:r>
                  <a:rPr lang="en-US" altLang="zh-CN" sz="1400" dirty="0" smtClean="0"/>
                  <a:t>econd </a:t>
                </a:r>
              </a:p>
              <a:p>
                <a:pPr algn="ctr"/>
                <a:r>
                  <a:rPr lang="en-US" sz="1400" dirty="0" smtClean="0"/>
                  <a:t>fitted mode</a:t>
                </a:r>
                <a:r>
                  <a:rPr lang="en-US" altLang="zh-CN" sz="1400" dirty="0" smtClean="0"/>
                  <a:t>l</a:t>
                </a:r>
                <a:endParaRPr lang="en-US" sz="1400" dirty="0"/>
              </a:p>
            </p:txBody>
          </p:sp>
          <p:sp>
            <p:nvSpPr>
              <p:cNvPr id="245" name="左大括号 244"/>
              <p:cNvSpPr/>
              <p:nvPr/>
            </p:nvSpPr>
            <p:spPr>
              <a:xfrm rot="10800000">
                <a:off x="7772415" y="990599"/>
                <a:ext cx="73152" cy="3636682"/>
              </a:xfrm>
              <a:prstGeom prst="leftBrace">
                <a:avLst>
                  <a:gd name="adj1" fmla="val 64063"/>
                  <a:gd name="adj2" fmla="val 50003"/>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7" name="TextBox 246"/>
              <p:cNvSpPr txBox="1"/>
              <p:nvPr/>
            </p:nvSpPr>
            <p:spPr>
              <a:xfrm>
                <a:off x="8037292" y="3095803"/>
                <a:ext cx="979371" cy="738664"/>
              </a:xfrm>
              <a:prstGeom prst="rect">
                <a:avLst/>
              </a:prstGeom>
              <a:noFill/>
              <a:ln w="12700">
                <a:solidFill>
                  <a:schemeClr val="accent6">
                    <a:lumMod val="75000"/>
                  </a:schemeClr>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a:t>l</a:t>
                </a:r>
                <a:r>
                  <a:rPr lang="en-US" sz="1400" dirty="0" smtClean="0"/>
                  <a:t>ast model</a:t>
                </a:r>
                <a:endParaRPr lang="en-US" sz="1400" dirty="0"/>
              </a:p>
            </p:txBody>
          </p:sp>
          <p:sp>
            <p:nvSpPr>
              <p:cNvPr id="249" name="矩形 248"/>
              <p:cNvSpPr/>
              <p:nvPr/>
            </p:nvSpPr>
            <p:spPr>
              <a:xfrm>
                <a:off x="2647951" y="4684696"/>
                <a:ext cx="703422" cy="363404"/>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TextBox 252"/>
              <p:cNvSpPr txBox="1"/>
              <p:nvPr/>
            </p:nvSpPr>
            <p:spPr>
              <a:xfrm>
                <a:off x="4170653" y="5166360"/>
                <a:ext cx="1168327" cy="954107"/>
              </a:xfrm>
              <a:prstGeom prst="rect">
                <a:avLst/>
              </a:prstGeom>
              <a:noFill/>
              <a:ln w="12700">
                <a:solidFill>
                  <a:schemeClr val="accent6">
                    <a:lumMod val="75000"/>
                  </a:schemeClr>
                </a:solidFill>
              </a:ln>
            </p:spPr>
            <p:txBody>
              <a:bodyPr wrap="none" rtlCol="0">
                <a:spAutoFit/>
              </a:bodyPr>
              <a:lstStyle/>
              <a:p>
                <a:pPr algn="ctr"/>
                <a:r>
                  <a:rPr lang="en-US" sz="1400" dirty="0" smtClean="0"/>
                  <a:t>The prediction </a:t>
                </a:r>
              </a:p>
              <a:p>
                <a:pPr algn="ctr"/>
                <a:r>
                  <a:rPr lang="en-US" sz="1400" dirty="0" smtClean="0"/>
                  <a:t>made by </a:t>
                </a:r>
              </a:p>
              <a:p>
                <a:pPr algn="ctr"/>
                <a:r>
                  <a:rPr lang="en-US" sz="1400" dirty="0" smtClean="0"/>
                  <a:t>the </a:t>
                </a:r>
                <a:r>
                  <a:rPr lang="en-US" sz="1400" dirty="0"/>
                  <a:t>l</a:t>
                </a:r>
                <a:r>
                  <a:rPr lang="en-US" sz="1400" dirty="0" smtClean="0"/>
                  <a:t>ast</a:t>
                </a:r>
                <a:endParaRPr lang="en-US" altLang="zh-CN" sz="1400" dirty="0" smtClean="0"/>
              </a:p>
              <a:p>
                <a:pPr algn="ctr"/>
                <a:r>
                  <a:rPr lang="en-US" sz="1400" dirty="0" smtClean="0"/>
                  <a:t>fitted mode</a:t>
                </a:r>
                <a:r>
                  <a:rPr lang="en-US" altLang="zh-CN" sz="1400" dirty="0" smtClean="0"/>
                  <a:t>l</a:t>
                </a:r>
                <a:endParaRPr lang="en-US" sz="1400" dirty="0"/>
              </a:p>
            </p:txBody>
          </p:sp>
          <p:sp>
            <p:nvSpPr>
              <p:cNvPr id="255" name="矩形 254"/>
              <p:cNvSpPr/>
              <p:nvPr/>
            </p:nvSpPr>
            <p:spPr>
              <a:xfrm>
                <a:off x="1733769" y="4722911"/>
                <a:ext cx="351711" cy="313160"/>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矩形 258"/>
              <p:cNvSpPr/>
              <p:nvPr/>
            </p:nvSpPr>
            <p:spPr>
              <a:xfrm>
                <a:off x="1733769" y="3578457"/>
                <a:ext cx="402213" cy="313160"/>
              </a:xfrm>
              <a:prstGeom prst="rect">
                <a:avLst/>
              </a:prstGeom>
              <a:noFill/>
              <a:ln w="12700">
                <a:solidFill>
                  <a:srgbClr val="A30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0" name="矩形 259"/>
            <p:cNvSpPr/>
            <p:nvPr/>
          </p:nvSpPr>
          <p:spPr>
            <a:xfrm>
              <a:off x="1483737" y="3232150"/>
              <a:ext cx="402213" cy="31316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灯片编号占位符 1"/>
          <p:cNvSpPr>
            <a:spLocks noGrp="1"/>
          </p:cNvSpPr>
          <p:nvPr>
            <p:ph type="sldNum" sz="quarter" idx="12"/>
          </p:nvPr>
        </p:nvSpPr>
        <p:spPr/>
        <p:txBody>
          <a:bodyPr/>
          <a:lstStyle/>
          <a:p>
            <a:fld id="{B06F3171-92E9-4797-AB00-F462CF1A82AE}" type="slidenum">
              <a:rPr lang="en-US" smtClean="0"/>
              <a:t>8</a:t>
            </a:fld>
            <a:endParaRPr lang="en-US"/>
          </a:p>
        </p:txBody>
      </p:sp>
    </p:spTree>
    <p:extLst>
      <p:ext uri="{BB962C8B-B14F-4D97-AF65-F5344CB8AC3E}">
        <p14:creationId xmlns:p14="http://schemas.microsoft.com/office/powerpoint/2010/main" val="399527781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52600"/>
            <a:ext cx="7772400" cy="1470025"/>
          </a:xfrm>
        </p:spPr>
        <p:txBody>
          <a:bodyPr>
            <a:normAutofit fontScale="90000"/>
          </a:bodyPr>
          <a:lstStyle/>
          <a:p>
            <a:r>
              <a:rPr lang="en-US" sz="5400" dirty="0" smtClean="0"/>
              <a:t>Results Summary</a:t>
            </a:r>
            <a:br>
              <a:rPr lang="en-US" sz="5400" dirty="0" smtClean="0"/>
            </a:br>
            <a:r>
              <a:rPr lang="en-US" altLang="zh-CN" sz="5400" dirty="0" smtClean="0"/>
              <a:t>KNN</a:t>
            </a:r>
            <a:endParaRPr lang="en-US" sz="5400" dirty="0"/>
          </a:p>
        </p:txBody>
      </p:sp>
      <p:sp>
        <p:nvSpPr>
          <p:cNvPr id="3" name="TextBox 2"/>
          <p:cNvSpPr txBox="1"/>
          <p:nvPr/>
        </p:nvSpPr>
        <p:spPr>
          <a:xfrm>
            <a:off x="1219200" y="3733800"/>
            <a:ext cx="7239000" cy="2308324"/>
          </a:xfrm>
          <a:prstGeom prst="rect">
            <a:avLst/>
          </a:prstGeom>
          <a:noFill/>
        </p:spPr>
        <p:txBody>
          <a:bodyPr wrap="square" rtlCol="0">
            <a:spAutoFit/>
          </a:bodyPr>
          <a:lstStyle/>
          <a:p>
            <a:r>
              <a:rPr lang="en-US" dirty="0" smtClean="0"/>
              <a:t>From the MSE – Lambda p</a:t>
            </a:r>
            <a:r>
              <a:rPr lang="en-US" altLang="zh-CN" dirty="0" smtClean="0"/>
              <a:t>lots below, </a:t>
            </a:r>
          </a:p>
          <a:p>
            <a:pPr marL="285750" indent="-285750">
              <a:buFontTx/>
              <a:buChar char="-"/>
            </a:pPr>
            <a:r>
              <a:rPr lang="en-US" altLang="zh-CN" dirty="0" smtClean="0"/>
              <a:t>the optimal k* giving the smallest MSE seems to be 20 for all the currency pairs;</a:t>
            </a:r>
            <a:r>
              <a:rPr lang="en-US" dirty="0"/>
              <a:t> </a:t>
            </a:r>
            <a:endParaRPr lang="en-US" dirty="0" smtClean="0"/>
          </a:p>
          <a:p>
            <a:pPr marL="285750" indent="-285750">
              <a:buFontTx/>
              <a:buChar char="-"/>
            </a:pPr>
            <a:r>
              <a:rPr lang="en-US" altLang="zh-CN" dirty="0" smtClean="0"/>
              <a:t>the </a:t>
            </a:r>
            <a:r>
              <a:rPr lang="en-US" altLang="zh-CN" dirty="0"/>
              <a:t>optimal k* </a:t>
            </a:r>
            <a:r>
              <a:rPr lang="en-US" altLang="zh-CN" dirty="0" smtClean="0"/>
              <a:t>which is approximately the “elbow” of MSE - lambda plots </a:t>
            </a:r>
            <a:r>
              <a:rPr lang="en-US" altLang="zh-CN" dirty="0"/>
              <a:t>seems to be </a:t>
            </a:r>
            <a:r>
              <a:rPr lang="en-US" altLang="zh-CN" dirty="0" smtClean="0"/>
              <a:t>12 </a:t>
            </a:r>
            <a:r>
              <a:rPr lang="en-US" altLang="zh-CN" dirty="0" smtClean="0"/>
              <a:t>for </a:t>
            </a:r>
            <a:r>
              <a:rPr lang="en-US" altLang="zh-CN" dirty="0"/>
              <a:t>all the currency </a:t>
            </a:r>
            <a:r>
              <a:rPr lang="en-US" altLang="zh-CN" dirty="0" smtClean="0"/>
              <a:t>pairs.</a:t>
            </a:r>
          </a:p>
          <a:p>
            <a:pPr marL="285750" indent="-285750">
              <a:buFontTx/>
              <a:buChar char="-"/>
            </a:pPr>
            <a:r>
              <a:rPr lang="en-US" altLang="zh-CN" dirty="0" smtClean="0"/>
              <a:t>The optimal m (for time penalty) appears to be equal to 1 for k&gt;3 or 4</a:t>
            </a:r>
          </a:p>
          <a:p>
            <a:pPr marL="285750" indent="-285750">
              <a:buFontTx/>
              <a:buChar char="-"/>
            </a:pPr>
            <a:endParaRPr lang="en-US" altLang="zh-CN" dirty="0" smtClean="0"/>
          </a:p>
          <a:p>
            <a:r>
              <a:rPr lang="en-US" dirty="0" smtClean="0"/>
              <a:t>We used k* </a:t>
            </a:r>
            <a:r>
              <a:rPr lang="en-US" dirty="0"/>
              <a:t>=</a:t>
            </a:r>
            <a:r>
              <a:rPr lang="en-US" dirty="0" smtClean="0"/>
              <a:t> 12 in </a:t>
            </a:r>
            <a:r>
              <a:rPr lang="en-US" dirty="0" smtClean="0"/>
              <a:t>the test sample</a:t>
            </a:r>
            <a:r>
              <a:rPr lang="en-US" dirty="0"/>
              <a:t>.</a:t>
            </a:r>
          </a:p>
        </p:txBody>
      </p:sp>
    </p:spTree>
    <p:extLst>
      <p:ext uri="{BB962C8B-B14F-4D97-AF65-F5344CB8AC3E}">
        <p14:creationId xmlns:p14="http://schemas.microsoft.com/office/powerpoint/2010/main" val="114257662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600" dirty="0"/>
              <a:t>k* </a:t>
            </a:r>
            <a:r>
              <a:rPr lang="en-US" sz="3600" dirty="0" smtClean="0"/>
              <a:t>Corresponding </a:t>
            </a:r>
            <a:r>
              <a:rPr lang="en-US" sz="3600" dirty="0"/>
              <a:t>to </a:t>
            </a:r>
            <a:r>
              <a:rPr lang="en-US" sz="3600" dirty="0" smtClean="0"/>
              <a:t>min(MSE)/min(QL)</a:t>
            </a:r>
            <a:endParaRPr lang="en-US" sz="3600" dirty="0"/>
          </a:p>
        </p:txBody>
      </p:sp>
      <p:sp>
        <p:nvSpPr>
          <p:cNvPr id="4" name="灯片编号占位符 3"/>
          <p:cNvSpPr>
            <a:spLocks noGrp="1"/>
          </p:cNvSpPr>
          <p:nvPr>
            <p:ph type="sldNum" sz="quarter" idx="12"/>
          </p:nvPr>
        </p:nvSpPr>
        <p:spPr/>
        <p:txBody>
          <a:bodyPr/>
          <a:lstStyle/>
          <a:p>
            <a:fld id="{B06F3171-92E9-4797-AB00-F462CF1A82AE}" type="slidenum">
              <a:rPr lang="en-US" smtClean="0"/>
              <a:t>81</a:t>
            </a:fld>
            <a:endParaRPr lang="en-US"/>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221665"/>
            <a:ext cx="6096000" cy="273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990600" y="1600199"/>
            <a:ext cx="6934200" cy="1200329"/>
          </a:xfrm>
          <a:prstGeom prst="rect">
            <a:avLst/>
          </a:prstGeom>
          <a:noFill/>
        </p:spPr>
        <p:txBody>
          <a:bodyPr wrap="square" rtlCol="0">
            <a:spAutoFit/>
          </a:bodyPr>
          <a:lstStyle/>
          <a:p>
            <a:r>
              <a:rPr lang="en-US" dirty="0" smtClean="0"/>
              <a:t>We picked k* according to min(MSE) in the training sample. According to the following plots of MSE against k, we find the “elbow” value on the plot to be roughly 12 for all currency pairs. So we use k* = 12 for all currency pairs in the test sample</a:t>
            </a:r>
            <a:endParaRPr lang="en-US" dirty="0"/>
          </a:p>
        </p:txBody>
      </p:sp>
    </p:spTree>
    <p:extLst>
      <p:ext uri="{BB962C8B-B14F-4D97-AF65-F5344CB8AC3E}">
        <p14:creationId xmlns:p14="http://schemas.microsoft.com/office/powerpoint/2010/main" val="14682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AUDU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82</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14" y="1828800"/>
            <a:ext cx="5852172" cy="4389129"/>
          </a:xfrm>
          <a:prstGeom prst="rect">
            <a:avLst/>
          </a:prstGeom>
        </p:spPr>
      </p:pic>
    </p:spTree>
    <p:extLst>
      <p:ext uri="{BB962C8B-B14F-4D97-AF65-F5344CB8AC3E}">
        <p14:creationId xmlns:p14="http://schemas.microsoft.com/office/powerpoint/2010/main" val="15585615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CADU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7266" y="1967221"/>
            <a:ext cx="5852172" cy="4389129"/>
          </a:xfrm>
          <a:prstGeom prst="rect">
            <a:avLst/>
          </a:prstGeom>
        </p:spPr>
      </p:pic>
    </p:spTree>
    <p:extLst>
      <p:ext uri="{BB962C8B-B14F-4D97-AF65-F5344CB8AC3E}">
        <p14:creationId xmlns:p14="http://schemas.microsoft.com/office/powerpoint/2010/main" val="15585615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CHFU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84</a:t>
            </a:fld>
            <a:endParaRPr lang="en-US"/>
          </a:p>
        </p:txBody>
      </p:sp>
      <p:pic>
        <p:nvPicPr>
          <p:cNvPr id="40962" name="Picture 2" descr="CHFUSD MSE vs 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99437"/>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5615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EURU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85</a:t>
            </a:fld>
            <a:endParaRPr lang="en-US"/>
          </a:p>
        </p:txBody>
      </p:sp>
      <p:grpSp>
        <p:nvGrpSpPr>
          <p:cNvPr id="3" name="组合 2"/>
          <p:cNvGrpSpPr/>
          <p:nvPr/>
        </p:nvGrpSpPr>
        <p:grpSpPr>
          <a:xfrm>
            <a:off x="1600200" y="1623236"/>
            <a:ext cx="6248400" cy="4572000"/>
            <a:chOff x="1600200" y="1623236"/>
            <a:chExt cx="6248400" cy="4572000"/>
          </a:xfrm>
        </p:grpSpPr>
        <p:pic>
          <p:nvPicPr>
            <p:cNvPr id="39938" name="Picture 2" descr="EURUSD MSE vs 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1623236"/>
              <a:ext cx="609600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733800"/>
              <a:ext cx="228600" cy="359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67155269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GBPU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86</a:t>
            </a:fld>
            <a:endParaRPr lang="en-US"/>
          </a:p>
        </p:txBody>
      </p:sp>
      <p:pic>
        <p:nvPicPr>
          <p:cNvPr id="35842" name="Picture 2" descr="GBPUSD MSE vs 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361680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NOKU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87</a:t>
            </a:fld>
            <a:endParaRPr lang="en-US"/>
          </a:p>
        </p:txBody>
      </p:sp>
      <p:pic>
        <p:nvPicPr>
          <p:cNvPr id="38914" name="Picture 2" descr="NOKUSD MSE vs 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1600200"/>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526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smtClean="0"/>
              <a:t>NZDU</a:t>
            </a:r>
            <a:r>
              <a:rPr lang="en-US" altLang="zh-CN" dirty="0" smtClean="0"/>
              <a:t>SD: </a:t>
            </a:r>
            <a:br>
              <a:rPr lang="en-US" altLang="zh-CN" dirty="0" smtClean="0"/>
            </a:br>
            <a:r>
              <a:rPr lang="en-US" dirty="0" smtClean="0"/>
              <a:t>MSE against k in the Training Sample</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88</a:t>
            </a:fld>
            <a:endParaRPr lang="en-US"/>
          </a:p>
        </p:txBody>
      </p:sp>
      <p:pic>
        <p:nvPicPr>
          <p:cNvPr id="37890" name="Picture 2" descr="NZDUSD MSE vs 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821712"/>
            <a:ext cx="6096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55269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sz="3200" dirty="0" smtClean="0"/>
              <a:t>MSE &amp; QL Outputs for </a:t>
            </a:r>
            <a:r>
              <a:rPr lang="en-US" sz="3200" dirty="0"/>
              <a:t>k* </a:t>
            </a:r>
            <a:r>
              <a:rPr lang="en-US" sz="3200" dirty="0" smtClean="0"/>
              <a:t>= 12 </a:t>
            </a:r>
            <a:br>
              <a:rPr lang="en-US" sz="3200" dirty="0" smtClean="0"/>
            </a:br>
            <a:r>
              <a:rPr lang="en-US" sz="3200" dirty="0" smtClean="0"/>
              <a:t>in </a:t>
            </a:r>
            <a:r>
              <a:rPr lang="en-US" sz="3200" dirty="0"/>
              <a:t>the Test Sample</a:t>
            </a:r>
          </a:p>
        </p:txBody>
      </p:sp>
      <p:sp>
        <p:nvSpPr>
          <p:cNvPr id="4" name="灯片编号占位符 3"/>
          <p:cNvSpPr>
            <a:spLocks noGrp="1"/>
          </p:cNvSpPr>
          <p:nvPr>
            <p:ph type="sldNum" sz="quarter" idx="12"/>
          </p:nvPr>
        </p:nvSpPr>
        <p:spPr/>
        <p:txBody>
          <a:bodyPr/>
          <a:lstStyle/>
          <a:p>
            <a:fld id="{B06F3171-92E9-4797-AB00-F462CF1A82AE}" type="slidenum">
              <a:rPr lang="en-US" smtClean="0"/>
              <a:t>89</a:t>
            </a:fld>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890148938"/>
              </p:ext>
            </p:extLst>
          </p:nvPr>
        </p:nvGraphicFramePr>
        <p:xfrm>
          <a:off x="2362200" y="2362200"/>
          <a:ext cx="4191000" cy="2819400"/>
        </p:xfrm>
        <a:graphic>
          <a:graphicData uri="http://schemas.openxmlformats.org/drawingml/2006/table">
            <a:tbl>
              <a:tblPr>
                <a:tableStyleId>{5C22544A-7EE6-4342-B048-85BDC9FD1C3A}</a:tableStyleId>
              </a:tblPr>
              <a:tblGrid>
                <a:gridCol w="1104900"/>
                <a:gridCol w="571499"/>
                <a:gridCol w="1485901"/>
                <a:gridCol w="1028700"/>
              </a:tblGrid>
              <a:tr h="285750">
                <a:tc>
                  <a:txBody>
                    <a:bodyPr/>
                    <a:lstStyle/>
                    <a:p>
                      <a:pPr algn="ctr" fontAlgn="b"/>
                      <a:r>
                        <a:rPr lang="en-US" sz="1600" b="1" u="none" strike="noStrike" dirty="0">
                          <a:effectLst/>
                        </a:rPr>
                        <a:t>File</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k</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MSE</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QL</a:t>
                      </a:r>
                      <a:endParaRPr lang="en-US" sz="1600" b="1" i="0" u="none" strike="noStrike">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dirty="0">
                          <a:effectLst/>
                        </a:rPr>
                        <a:t>AUDUSD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12</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0.000449</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0.020287</a:t>
                      </a:r>
                      <a:endParaRPr lang="en-US" sz="1600" b="1" i="0" u="none" strike="noStrike">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a:effectLst/>
                        </a:rPr>
                        <a:t>CADUSD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12</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0.000221</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0.016745</a:t>
                      </a:r>
                      <a:endParaRPr lang="en-US" sz="1600" b="1" i="0" u="none" strike="noStrike">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a:effectLst/>
                        </a:rPr>
                        <a:t>CHFUSD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12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smtClean="0">
                          <a:effectLst/>
                        </a:rPr>
                        <a:t> </a:t>
                      </a:r>
                      <a:r>
                        <a:rPr lang="en-US" sz="1600" b="1" u="none" strike="noStrike" dirty="0">
                          <a:effectLst/>
                        </a:rPr>
                        <a:t>0.000527</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0.020993</a:t>
                      </a:r>
                      <a:endParaRPr lang="en-US" sz="1600" b="1" i="0" u="none" strike="noStrike">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a:effectLst/>
                        </a:rPr>
                        <a:t>EURUSD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12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0.001191</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0.035752</a:t>
                      </a:r>
                      <a:endParaRPr lang="en-US" sz="1600" b="1" i="0" u="none" strike="noStrike" dirty="0">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a:effectLst/>
                        </a:rPr>
                        <a:t>GBPUSD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12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0.000433</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0.022399</a:t>
                      </a:r>
                      <a:endParaRPr lang="en-US" sz="1600" b="1" i="0" u="none" strike="noStrike" dirty="0">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a:effectLst/>
                        </a:rPr>
                        <a:t>NOKUSD</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12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0.000331</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0.01212</a:t>
                      </a:r>
                      <a:endParaRPr lang="en-US" sz="1600" b="1" i="0" u="none" strike="noStrike" dirty="0">
                        <a:solidFill>
                          <a:srgbClr val="000000"/>
                        </a:solidFill>
                        <a:effectLst/>
                        <a:latin typeface="Calibri" panose="020F0502020204030204" pitchFamily="34" charset="0"/>
                      </a:endParaRPr>
                    </a:p>
                  </a:txBody>
                  <a:tcPr marL="9525" marR="9525" marT="9525" marB="0" anchor="b"/>
                </a:tc>
              </a:tr>
              <a:tr h="361950">
                <a:tc>
                  <a:txBody>
                    <a:bodyPr/>
                    <a:lstStyle/>
                    <a:p>
                      <a:pPr algn="ctr" fontAlgn="b"/>
                      <a:r>
                        <a:rPr lang="en-US" sz="1600" b="1" u="none" strike="noStrike" dirty="0">
                          <a:effectLst/>
                        </a:rPr>
                        <a:t>NZDUSD</a:t>
                      </a:r>
                      <a:endParaRPr lang="en-US" sz="16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12</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a:effectLst/>
                        </a:rPr>
                        <a:t>0.000454</a:t>
                      </a:r>
                      <a:endParaRPr lang="en-US" sz="1600" b="1"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600" b="1" u="none" strike="noStrike" dirty="0">
                          <a:effectLst/>
                        </a:rPr>
                        <a:t>0.015573</a:t>
                      </a:r>
                      <a:endParaRPr lang="en-US" sz="1600" b="1" i="0" u="none" strike="noStrike" dirty="0">
                        <a:solidFill>
                          <a:srgbClr val="000000"/>
                        </a:solidFill>
                        <a:effectLst/>
                        <a:latin typeface="Calibri" panose="020F0502020204030204" pitchFamily="34" charset="0"/>
                      </a:endParaRPr>
                    </a:p>
                  </a:txBody>
                  <a:tcPr marL="9525" marR="9525" marT="9525" marB="0" anchor="b"/>
                </a:tc>
              </a:tr>
            </a:tbl>
          </a:graphicData>
        </a:graphic>
      </p:graphicFrame>
    </p:spTree>
    <p:extLst>
      <p:ext uri="{BB962C8B-B14F-4D97-AF65-F5344CB8AC3E}">
        <p14:creationId xmlns:p14="http://schemas.microsoft.com/office/powerpoint/2010/main" val="3213577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0" y="378023"/>
            <a:ext cx="7693153" cy="6022777"/>
            <a:chOff x="0" y="378023"/>
            <a:chExt cx="7693153" cy="6022777"/>
          </a:xfrm>
        </p:grpSpPr>
        <p:grpSp>
          <p:nvGrpSpPr>
            <p:cNvPr id="246" name="组合 245"/>
            <p:cNvGrpSpPr/>
            <p:nvPr/>
          </p:nvGrpSpPr>
          <p:grpSpPr>
            <a:xfrm>
              <a:off x="0" y="378023"/>
              <a:ext cx="7693153" cy="6022777"/>
              <a:chOff x="400269" y="326290"/>
              <a:chExt cx="7693153" cy="6022777"/>
            </a:xfrm>
          </p:grpSpPr>
          <p:sp>
            <p:nvSpPr>
              <p:cNvPr id="229" name="TextBox 228"/>
              <p:cNvSpPr txBox="1"/>
              <p:nvPr/>
            </p:nvSpPr>
            <p:spPr>
              <a:xfrm>
                <a:off x="7103521" y="3702746"/>
                <a:ext cx="466282" cy="837382"/>
              </a:xfrm>
              <a:prstGeom prst="rect">
                <a:avLst/>
              </a:prstGeom>
              <a:noFill/>
            </p:spPr>
            <p:txBody>
              <a:bodyPr vert="eaVert" wrap="square" rtlCol="0">
                <a:spAutoFit/>
              </a:bodyPr>
              <a:lstStyle/>
              <a:p>
                <a:pPr algn="ctr"/>
                <a:r>
                  <a:rPr lang="en-US" dirty="0" smtClean="0"/>
                  <a:t>…...</a:t>
                </a:r>
                <a:endParaRPr lang="en-US" dirty="0"/>
              </a:p>
            </p:txBody>
          </p:sp>
          <p:sp>
            <p:nvSpPr>
              <p:cNvPr id="225" name="TextBox 224"/>
              <p:cNvSpPr txBox="1"/>
              <p:nvPr/>
            </p:nvSpPr>
            <p:spPr>
              <a:xfrm>
                <a:off x="5987847" y="3736098"/>
                <a:ext cx="461665" cy="804029"/>
              </a:xfrm>
              <a:prstGeom prst="rect">
                <a:avLst/>
              </a:prstGeom>
              <a:noFill/>
            </p:spPr>
            <p:txBody>
              <a:bodyPr vert="eaVert" wrap="square" rtlCol="0">
                <a:spAutoFit/>
              </a:bodyPr>
              <a:lstStyle/>
              <a:p>
                <a:pPr algn="ctr"/>
                <a:r>
                  <a:rPr lang="en-US" dirty="0" smtClean="0"/>
                  <a:t>…...</a:t>
                </a:r>
                <a:endParaRPr lang="en-US" dirty="0"/>
              </a:p>
            </p:txBody>
          </p:sp>
          <p:sp>
            <p:nvSpPr>
              <p:cNvPr id="224" name="TextBox 223"/>
              <p:cNvSpPr txBox="1"/>
              <p:nvPr/>
            </p:nvSpPr>
            <p:spPr>
              <a:xfrm>
                <a:off x="3831835" y="3734619"/>
                <a:ext cx="466282" cy="837382"/>
              </a:xfrm>
              <a:prstGeom prst="rect">
                <a:avLst/>
              </a:prstGeom>
              <a:noFill/>
            </p:spPr>
            <p:txBody>
              <a:bodyPr vert="eaVert" wrap="square" rtlCol="0">
                <a:spAutoFit/>
              </a:bodyPr>
              <a:lstStyle/>
              <a:p>
                <a:pPr algn="ctr"/>
                <a:r>
                  <a:rPr lang="en-US" dirty="0" smtClean="0"/>
                  <a:t>…...</a:t>
                </a:r>
                <a:endParaRPr lang="en-US" dirty="0"/>
              </a:p>
            </p:txBody>
          </p:sp>
          <p:sp>
            <p:nvSpPr>
              <p:cNvPr id="227" name="TextBox 226"/>
              <p:cNvSpPr txBox="1"/>
              <p:nvPr/>
            </p:nvSpPr>
            <p:spPr>
              <a:xfrm>
                <a:off x="1752600" y="3810000"/>
                <a:ext cx="461665" cy="804029"/>
              </a:xfrm>
              <a:prstGeom prst="rect">
                <a:avLst/>
              </a:prstGeom>
              <a:noFill/>
            </p:spPr>
            <p:txBody>
              <a:bodyPr vert="eaVert" wrap="square" rtlCol="0">
                <a:spAutoFit/>
              </a:bodyPr>
              <a:lstStyle/>
              <a:p>
                <a:pPr algn="ctr"/>
                <a:r>
                  <a:rPr lang="en-US" dirty="0" smtClean="0"/>
                  <a:t>…...</a:t>
                </a:r>
                <a:endParaRPr lang="en-US" dirty="0"/>
              </a:p>
            </p:txBody>
          </p:sp>
          <p:sp>
            <p:nvSpPr>
              <p:cNvPr id="3" name="左中括号 2"/>
              <p:cNvSpPr/>
              <p:nvPr/>
            </p:nvSpPr>
            <p:spPr>
              <a:xfrm>
                <a:off x="2590800" y="990600"/>
                <a:ext cx="1524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左中括号 30"/>
              <p:cNvSpPr/>
              <p:nvPr/>
            </p:nvSpPr>
            <p:spPr>
              <a:xfrm rot="10800000">
                <a:off x="7639270" y="990084"/>
                <a:ext cx="114500"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p:cNvSpPr txBox="1"/>
              <p:nvPr/>
            </p:nvSpPr>
            <p:spPr>
              <a:xfrm>
                <a:off x="3372069" y="603051"/>
                <a:ext cx="276038" cy="307777"/>
              </a:xfrm>
              <a:prstGeom prst="rect">
                <a:avLst/>
              </a:prstGeom>
              <a:noFill/>
            </p:spPr>
            <p:txBody>
              <a:bodyPr wrap="none" rtlCol="0">
                <a:spAutoFit/>
              </a:bodyPr>
              <a:lstStyle/>
              <a:p>
                <a:r>
                  <a:rPr lang="en-US" altLang="zh-CN" sz="1400" dirty="0" smtClean="0"/>
                  <a:t>0</a:t>
                </a:r>
                <a:endParaRPr lang="en-US" sz="1400" dirty="0"/>
              </a:p>
            </p:txBody>
          </p:sp>
          <p:sp>
            <p:nvSpPr>
              <p:cNvPr id="35" name="TextBox 34"/>
              <p:cNvSpPr txBox="1"/>
              <p:nvPr/>
            </p:nvSpPr>
            <p:spPr>
              <a:xfrm>
                <a:off x="2246220" y="326290"/>
                <a:ext cx="1506849" cy="307777"/>
              </a:xfrm>
              <a:prstGeom prst="rect">
                <a:avLst/>
              </a:prstGeom>
              <a:noFill/>
            </p:spPr>
            <p:txBody>
              <a:bodyPr wrap="square" rtlCol="0">
                <a:spAutoFit/>
              </a:bodyPr>
              <a:lstStyle/>
              <a:p>
                <a:pPr algn="ctr"/>
                <a:r>
                  <a:rPr lang="en-US" altLang="zh-CN" sz="1400" b="1" dirty="0" smtClean="0"/>
                  <a:t>Currency Index</a:t>
                </a:r>
                <a:endParaRPr lang="en-US" sz="1400" b="1" dirty="0"/>
              </a:p>
            </p:txBody>
          </p:sp>
          <p:sp>
            <p:nvSpPr>
              <p:cNvPr id="60" name="TextBox 59"/>
              <p:cNvSpPr txBox="1"/>
              <p:nvPr/>
            </p:nvSpPr>
            <p:spPr>
              <a:xfrm>
                <a:off x="6648669" y="606623"/>
                <a:ext cx="276038" cy="307777"/>
              </a:xfrm>
              <a:prstGeom prst="rect">
                <a:avLst/>
              </a:prstGeom>
              <a:noFill/>
            </p:spPr>
            <p:txBody>
              <a:bodyPr wrap="none" rtlCol="0">
                <a:spAutoFit/>
              </a:bodyPr>
              <a:lstStyle/>
              <a:p>
                <a:r>
                  <a:rPr lang="en-US" altLang="zh-CN" sz="1400" dirty="0" smtClean="0"/>
                  <a:t>8</a:t>
                </a:r>
                <a:endParaRPr lang="en-US" sz="1400" dirty="0"/>
              </a:p>
            </p:txBody>
          </p:sp>
          <p:grpSp>
            <p:nvGrpSpPr>
              <p:cNvPr id="8" name="组合 7"/>
              <p:cNvGrpSpPr/>
              <p:nvPr/>
            </p:nvGrpSpPr>
            <p:grpSpPr>
              <a:xfrm>
                <a:off x="2667000" y="554890"/>
                <a:ext cx="4990465" cy="4438254"/>
                <a:chOff x="2667000" y="554890"/>
                <a:chExt cx="4990465" cy="4438254"/>
              </a:xfrm>
            </p:grpSpPr>
            <p:grpSp>
              <p:nvGrpSpPr>
                <p:cNvPr id="7" name="组合 6"/>
                <p:cNvGrpSpPr/>
                <p:nvPr/>
              </p:nvGrpSpPr>
              <p:grpSpPr>
                <a:xfrm>
                  <a:off x="2667000" y="1209873"/>
                  <a:ext cx="792974" cy="390327"/>
                  <a:chOff x="2783192" y="990600"/>
                  <a:chExt cx="792974" cy="390327"/>
                </a:xfrm>
              </p:grpSpPr>
              <p:sp>
                <p:nvSpPr>
                  <p:cNvPr id="34" name="TextBox 33"/>
                  <p:cNvSpPr txBox="1"/>
                  <p:nvPr/>
                </p:nvSpPr>
                <p:spPr>
                  <a:xfrm>
                    <a:off x="2783192" y="1073150"/>
                    <a:ext cx="792974"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67" name="TextBox 66"/>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68" name="组合 67"/>
                <p:cNvGrpSpPr/>
                <p:nvPr/>
              </p:nvGrpSpPr>
              <p:grpSpPr>
                <a:xfrm>
                  <a:off x="3609831" y="1167467"/>
                  <a:ext cx="4047634" cy="419967"/>
                  <a:chOff x="3092677" y="948194"/>
                  <a:chExt cx="4047634" cy="419967"/>
                </a:xfrm>
              </p:grpSpPr>
              <p:sp>
                <p:nvSpPr>
                  <p:cNvPr id="69" name="TextBox 68"/>
                  <p:cNvSpPr txBox="1"/>
                  <p:nvPr/>
                </p:nvSpPr>
                <p:spPr>
                  <a:xfrm>
                    <a:off x="3092677" y="1060384"/>
                    <a:ext cx="775948" cy="307777"/>
                  </a:xfrm>
                  <a:prstGeom prst="rect">
                    <a:avLst/>
                  </a:prstGeom>
                  <a:noFill/>
                </p:spPr>
                <p:txBody>
                  <a:bodyPr wrap="square" rtlCol="0">
                    <a:spAutoFit/>
                  </a:bodyPr>
                  <a:lstStyle/>
                  <a:p>
                    <a:r>
                      <a:rPr lang="en-US" sz="1400" dirty="0" smtClean="0"/>
                      <a:t>logRV</a:t>
                    </a:r>
                    <a:r>
                      <a:rPr lang="en-US" sz="1100" dirty="0"/>
                      <a:t>0</a:t>
                    </a:r>
                    <a:endParaRPr lang="en-US" sz="1400" dirty="0"/>
                  </a:p>
                </p:txBody>
              </p:sp>
              <p:sp>
                <p:nvSpPr>
                  <p:cNvPr id="70" name="TextBox 69"/>
                  <p:cNvSpPr txBox="1"/>
                  <p:nvPr/>
                </p:nvSpPr>
                <p:spPr>
                  <a:xfrm>
                    <a:off x="3458628" y="9800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37" name="TextBox 236"/>
                  <p:cNvSpPr txBox="1"/>
                  <p:nvPr/>
                </p:nvSpPr>
                <p:spPr>
                  <a:xfrm>
                    <a:off x="6364363" y="1028511"/>
                    <a:ext cx="775948" cy="307777"/>
                  </a:xfrm>
                  <a:prstGeom prst="rect">
                    <a:avLst/>
                  </a:prstGeom>
                  <a:noFill/>
                </p:spPr>
                <p:txBody>
                  <a:bodyPr wrap="square" rtlCol="0">
                    <a:spAutoFit/>
                  </a:bodyPr>
                  <a:lstStyle/>
                  <a:p>
                    <a:r>
                      <a:rPr lang="en-US" sz="1400" dirty="0" smtClean="0"/>
                      <a:t>logRV</a:t>
                    </a:r>
                    <a:r>
                      <a:rPr lang="en-US" sz="1100" dirty="0"/>
                      <a:t>0</a:t>
                    </a:r>
                    <a:endParaRPr lang="en-US" sz="1400" dirty="0"/>
                  </a:p>
                </p:txBody>
              </p:sp>
              <p:sp>
                <p:nvSpPr>
                  <p:cNvPr id="239" name="TextBox 238"/>
                  <p:cNvSpPr txBox="1"/>
                  <p:nvPr/>
                </p:nvSpPr>
                <p:spPr>
                  <a:xfrm>
                    <a:off x="6730314" y="9481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86" name="组合 85"/>
                <p:cNvGrpSpPr/>
                <p:nvPr/>
              </p:nvGrpSpPr>
              <p:grpSpPr>
                <a:xfrm>
                  <a:off x="5865431" y="1178000"/>
                  <a:ext cx="750954" cy="390327"/>
                  <a:chOff x="1943023" y="958727"/>
                  <a:chExt cx="750954" cy="390327"/>
                </a:xfrm>
              </p:grpSpPr>
              <p:sp>
                <p:nvSpPr>
                  <p:cNvPr id="87" name="TextBox 86"/>
                  <p:cNvSpPr txBox="1"/>
                  <p:nvPr/>
                </p:nvSpPr>
                <p:spPr>
                  <a:xfrm>
                    <a:off x="1943023" y="1041277"/>
                    <a:ext cx="677558" cy="307777"/>
                  </a:xfrm>
                  <a:prstGeom prst="rect">
                    <a:avLst/>
                  </a:prstGeom>
                  <a:noFill/>
                </p:spPr>
                <p:txBody>
                  <a:bodyPr wrap="none" rtlCol="0">
                    <a:spAutoFit/>
                  </a:bodyPr>
                  <a:lstStyle/>
                  <a:p>
                    <a:r>
                      <a:rPr lang="en-US" sz="1400" dirty="0" err="1" smtClean="0"/>
                      <a:t>logRV</a:t>
                    </a:r>
                    <a:r>
                      <a:rPr lang="en-US" sz="1100" dirty="0" err="1" smtClean="0"/>
                      <a:t>p</a:t>
                    </a:r>
                    <a:endParaRPr lang="en-US" sz="1400" dirty="0"/>
                  </a:p>
                </p:txBody>
              </p:sp>
              <p:sp>
                <p:nvSpPr>
                  <p:cNvPr id="88" name="TextBox 87"/>
                  <p:cNvSpPr txBox="1"/>
                  <p:nvPr/>
                </p:nvSpPr>
                <p:spPr>
                  <a:xfrm>
                    <a:off x="2360231" y="9587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6" name="TextBox 105"/>
                <p:cNvSpPr txBox="1"/>
                <p:nvPr/>
              </p:nvSpPr>
              <p:spPr>
                <a:xfrm>
                  <a:off x="4438869" y="1217746"/>
                  <a:ext cx="1553630" cy="307777"/>
                </a:xfrm>
                <a:prstGeom prst="rect">
                  <a:avLst/>
                </a:prstGeom>
                <a:noFill/>
              </p:spPr>
              <p:txBody>
                <a:bodyPr wrap="none" rtlCol="0">
                  <a:spAutoFit/>
                </a:bodyPr>
                <a:lstStyle/>
                <a:p>
                  <a:r>
                    <a:rPr lang="en-US" sz="1400" dirty="0" smtClean="0"/>
                    <a:t>………………….………..</a:t>
                  </a:r>
                  <a:endParaRPr lang="en-US" sz="1400" dirty="0"/>
                </a:p>
              </p:txBody>
            </p:sp>
            <p:sp>
              <p:nvSpPr>
                <p:cNvPr id="160" name="TextBox 159"/>
                <p:cNvSpPr txBox="1"/>
                <p:nvPr/>
              </p:nvSpPr>
              <p:spPr>
                <a:xfrm>
                  <a:off x="3357551" y="1217746"/>
                  <a:ext cx="319318" cy="307777"/>
                </a:xfrm>
                <a:prstGeom prst="rect">
                  <a:avLst/>
                </a:prstGeom>
                <a:noFill/>
              </p:spPr>
              <p:txBody>
                <a:bodyPr wrap="none" rtlCol="0">
                  <a:spAutoFit/>
                </a:bodyPr>
                <a:lstStyle/>
                <a:p>
                  <a:r>
                    <a:rPr lang="en-US" sz="1400" dirty="0" smtClean="0"/>
                    <a:t>…</a:t>
                  </a:r>
                  <a:endParaRPr lang="en-US" sz="1400" dirty="0"/>
                </a:p>
              </p:txBody>
            </p:sp>
            <p:sp>
              <p:nvSpPr>
                <p:cNvPr id="161" name="TextBox 160"/>
                <p:cNvSpPr txBox="1"/>
                <p:nvPr/>
              </p:nvSpPr>
              <p:spPr>
                <a:xfrm>
                  <a:off x="3357551" y="1727199"/>
                  <a:ext cx="319318" cy="307777"/>
                </a:xfrm>
                <a:prstGeom prst="rect">
                  <a:avLst/>
                </a:prstGeom>
                <a:noFill/>
              </p:spPr>
              <p:txBody>
                <a:bodyPr wrap="none" rtlCol="0">
                  <a:spAutoFit/>
                </a:bodyPr>
                <a:lstStyle/>
                <a:p>
                  <a:r>
                    <a:rPr lang="en-US" sz="1400" dirty="0" smtClean="0"/>
                    <a:t>…</a:t>
                  </a:r>
                  <a:endParaRPr lang="en-US" sz="1400" dirty="0"/>
                </a:p>
              </p:txBody>
            </p:sp>
            <p:sp>
              <p:nvSpPr>
                <p:cNvPr id="162" name="TextBox 161"/>
                <p:cNvSpPr txBox="1"/>
                <p:nvPr/>
              </p:nvSpPr>
              <p:spPr>
                <a:xfrm>
                  <a:off x="3357551" y="2767667"/>
                  <a:ext cx="319318" cy="307777"/>
                </a:xfrm>
                <a:prstGeom prst="rect">
                  <a:avLst/>
                </a:prstGeom>
                <a:noFill/>
              </p:spPr>
              <p:txBody>
                <a:bodyPr wrap="none" rtlCol="0">
                  <a:spAutoFit/>
                </a:bodyPr>
                <a:lstStyle/>
                <a:p>
                  <a:r>
                    <a:rPr lang="en-US" sz="1400" dirty="0" smtClean="0"/>
                    <a:t>…</a:t>
                  </a:r>
                  <a:endParaRPr lang="en-US" sz="1400" dirty="0"/>
                </a:p>
              </p:txBody>
            </p:sp>
            <p:sp>
              <p:nvSpPr>
                <p:cNvPr id="184" name="TextBox 183"/>
                <p:cNvSpPr txBox="1"/>
                <p:nvPr/>
              </p:nvSpPr>
              <p:spPr>
                <a:xfrm>
                  <a:off x="3357551" y="3148667"/>
                  <a:ext cx="319318" cy="307777"/>
                </a:xfrm>
                <a:prstGeom prst="rect">
                  <a:avLst/>
                </a:prstGeom>
                <a:noFill/>
              </p:spPr>
              <p:txBody>
                <a:bodyPr wrap="none" rtlCol="0">
                  <a:spAutoFit/>
                </a:bodyPr>
                <a:lstStyle/>
                <a:p>
                  <a:r>
                    <a:rPr lang="en-US" sz="1400" dirty="0" smtClean="0"/>
                    <a:t>…</a:t>
                  </a:r>
                  <a:endParaRPr lang="en-US" sz="1400" dirty="0"/>
                </a:p>
              </p:txBody>
            </p:sp>
            <p:sp>
              <p:nvSpPr>
                <p:cNvPr id="191" name="TextBox 190"/>
                <p:cNvSpPr txBox="1"/>
                <p:nvPr/>
              </p:nvSpPr>
              <p:spPr>
                <a:xfrm>
                  <a:off x="3357551" y="3605867"/>
                  <a:ext cx="319318" cy="307777"/>
                </a:xfrm>
                <a:prstGeom prst="rect">
                  <a:avLst/>
                </a:prstGeom>
                <a:noFill/>
              </p:spPr>
              <p:txBody>
                <a:bodyPr wrap="none" rtlCol="0">
                  <a:spAutoFit/>
                </a:bodyPr>
                <a:lstStyle/>
                <a:p>
                  <a:r>
                    <a:rPr lang="en-US" sz="1400" dirty="0" smtClean="0"/>
                    <a:t>…</a:t>
                  </a:r>
                  <a:endParaRPr lang="en-US" sz="1400" dirty="0"/>
                </a:p>
              </p:txBody>
            </p:sp>
            <p:sp>
              <p:nvSpPr>
                <p:cNvPr id="222" name="TextBox 221"/>
                <p:cNvSpPr txBox="1"/>
                <p:nvPr/>
              </p:nvSpPr>
              <p:spPr>
                <a:xfrm>
                  <a:off x="3357551" y="4343400"/>
                  <a:ext cx="319318" cy="307777"/>
                </a:xfrm>
                <a:prstGeom prst="rect">
                  <a:avLst/>
                </a:prstGeom>
                <a:noFill/>
              </p:spPr>
              <p:txBody>
                <a:bodyPr wrap="none" rtlCol="0">
                  <a:spAutoFit/>
                </a:bodyPr>
                <a:lstStyle/>
                <a:p>
                  <a:r>
                    <a:rPr lang="en-US" sz="1400" dirty="0" smtClean="0"/>
                    <a:t>…</a:t>
                  </a:r>
                  <a:endParaRPr lang="en-US" sz="1400" dirty="0"/>
                </a:p>
              </p:txBody>
            </p:sp>
            <p:sp>
              <p:nvSpPr>
                <p:cNvPr id="226" name="TextBox 225"/>
                <p:cNvSpPr txBox="1"/>
                <p:nvPr/>
              </p:nvSpPr>
              <p:spPr>
                <a:xfrm>
                  <a:off x="3357551" y="4685367"/>
                  <a:ext cx="319318" cy="307777"/>
                </a:xfrm>
                <a:prstGeom prst="rect">
                  <a:avLst/>
                </a:prstGeom>
                <a:noFill/>
              </p:spPr>
              <p:txBody>
                <a:bodyPr wrap="none" rtlCol="0">
                  <a:spAutoFit/>
                </a:bodyPr>
                <a:lstStyle/>
                <a:p>
                  <a:r>
                    <a:rPr lang="en-US" sz="1400" dirty="0" smtClean="0"/>
                    <a:t>…</a:t>
                  </a:r>
                  <a:endParaRPr lang="en-US" sz="1400" dirty="0"/>
                </a:p>
              </p:txBody>
            </p:sp>
            <p:sp>
              <p:nvSpPr>
                <p:cNvPr id="263" name="TextBox 262"/>
                <p:cNvSpPr txBox="1"/>
                <p:nvPr/>
              </p:nvSpPr>
              <p:spPr>
                <a:xfrm>
                  <a:off x="6632182" y="1185873"/>
                  <a:ext cx="319318" cy="307777"/>
                </a:xfrm>
                <a:prstGeom prst="rect">
                  <a:avLst/>
                </a:prstGeom>
                <a:noFill/>
              </p:spPr>
              <p:txBody>
                <a:bodyPr wrap="none" rtlCol="0">
                  <a:spAutoFit/>
                </a:bodyPr>
                <a:lstStyle/>
                <a:p>
                  <a:r>
                    <a:rPr lang="en-US" sz="1400" dirty="0" smtClean="0"/>
                    <a:t>…</a:t>
                  </a:r>
                  <a:endParaRPr lang="en-US" sz="1400" dirty="0"/>
                </a:p>
              </p:txBody>
            </p:sp>
            <p:sp>
              <p:nvSpPr>
                <p:cNvPr id="264" name="TextBox 263"/>
                <p:cNvSpPr txBox="1"/>
                <p:nvPr/>
              </p:nvSpPr>
              <p:spPr>
                <a:xfrm>
                  <a:off x="6632182" y="1695326"/>
                  <a:ext cx="319318" cy="307777"/>
                </a:xfrm>
                <a:prstGeom prst="rect">
                  <a:avLst/>
                </a:prstGeom>
                <a:noFill/>
              </p:spPr>
              <p:txBody>
                <a:bodyPr wrap="none" rtlCol="0">
                  <a:spAutoFit/>
                </a:bodyPr>
                <a:lstStyle/>
                <a:p>
                  <a:r>
                    <a:rPr lang="en-US" sz="1400" dirty="0" smtClean="0"/>
                    <a:t>…</a:t>
                  </a:r>
                  <a:endParaRPr lang="en-US" sz="1400" dirty="0"/>
                </a:p>
              </p:txBody>
            </p:sp>
            <p:sp>
              <p:nvSpPr>
                <p:cNvPr id="265" name="TextBox 264"/>
                <p:cNvSpPr txBox="1"/>
                <p:nvPr/>
              </p:nvSpPr>
              <p:spPr>
                <a:xfrm>
                  <a:off x="6632182" y="2735794"/>
                  <a:ext cx="319318" cy="307777"/>
                </a:xfrm>
                <a:prstGeom prst="rect">
                  <a:avLst/>
                </a:prstGeom>
                <a:noFill/>
              </p:spPr>
              <p:txBody>
                <a:bodyPr wrap="none" rtlCol="0">
                  <a:spAutoFit/>
                </a:bodyPr>
                <a:lstStyle/>
                <a:p>
                  <a:r>
                    <a:rPr lang="en-US" sz="1400" dirty="0" smtClean="0"/>
                    <a:t>…</a:t>
                  </a:r>
                  <a:endParaRPr lang="en-US" sz="1400" dirty="0"/>
                </a:p>
              </p:txBody>
            </p:sp>
            <p:sp>
              <p:nvSpPr>
                <p:cNvPr id="266" name="TextBox 265"/>
                <p:cNvSpPr txBox="1"/>
                <p:nvPr/>
              </p:nvSpPr>
              <p:spPr>
                <a:xfrm>
                  <a:off x="6632182" y="3116794"/>
                  <a:ext cx="319318" cy="307777"/>
                </a:xfrm>
                <a:prstGeom prst="rect">
                  <a:avLst/>
                </a:prstGeom>
                <a:noFill/>
              </p:spPr>
              <p:txBody>
                <a:bodyPr wrap="none" rtlCol="0">
                  <a:spAutoFit/>
                </a:bodyPr>
                <a:lstStyle/>
                <a:p>
                  <a:r>
                    <a:rPr lang="en-US" sz="1400" dirty="0" smtClean="0"/>
                    <a:t>…</a:t>
                  </a:r>
                  <a:endParaRPr lang="en-US" sz="1400" dirty="0"/>
                </a:p>
              </p:txBody>
            </p:sp>
            <p:sp>
              <p:nvSpPr>
                <p:cNvPr id="267" name="TextBox 266"/>
                <p:cNvSpPr txBox="1"/>
                <p:nvPr/>
              </p:nvSpPr>
              <p:spPr>
                <a:xfrm>
                  <a:off x="6632182" y="3573994"/>
                  <a:ext cx="319318" cy="307777"/>
                </a:xfrm>
                <a:prstGeom prst="rect">
                  <a:avLst/>
                </a:prstGeom>
                <a:noFill/>
              </p:spPr>
              <p:txBody>
                <a:bodyPr wrap="none" rtlCol="0">
                  <a:spAutoFit/>
                </a:bodyPr>
                <a:lstStyle/>
                <a:p>
                  <a:r>
                    <a:rPr lang="en-US" sz="1400" dirty="0" smtClean="0"/>
                    <a:t>…</a:t>
                  </a:r>
                  <a:endParaRPr lang="en-US" sz="1400" dirty="0"/>
                </a:p>
              </p:txBody>
            </p:sp>
            <p:sp>
              <p:nvSpPr>
                <p:cNvPr id="268" name="TextBox 267"/>
                <p:cNvSpPr txBox="1"/>
                <p:nvPr/>
              </p:nvSpPr>
              <p:spPr>
                <a:xfrm>
                  <a:off x="6632182" y="4311527"/>
                  <a:ext cx="319318" cy="307777"/>
                </a:xfrm>
                <a:prstGeom prst="rect">
                  <a:avLst/>
                </a:prstGeom>
                <a:noFill/>
              </p:spPr>
              <p:txBody>
                <a:bodyPr wrap="none" rtlCol="0">
                  <a:spAutoFit/>
                </a:bodyPr>
                <a:lstStyle/>
                <a:p>
                  <a:r>
                    <a:rPr lang="en-US" sz="1400" dirty="0" smtClean="0"/>
                    <a:t>…</a:t>
                  </a:r>
                  <a:endParaRPr lang="en-US" sz="1400" dirty="0"/>
                </a:p>
              </p:txBody>
            </p:sp>
            <p:sp>
              <p:nvSpPr>
                <p:cNvPr id="269" name="TextBox 268"/>
                <p:cNvSpPr txBox="1"/>
                <p:nvPr/>
              </p:nvSpPr>
              <p:spPr>
                <a:xfrm>
                  <a:off x="6632182" y="4653494"/>
                  <a:ext cx="319318" cy="307777"/>
                </a:xfrm>
                <a:prstGeom prst="rect">
                  <a:avLst/>
                </a:prstGeom>
                <a:noFill/>
              </p:spPr>
              <p:txBody>
                <a:bodyPr wrap="none" rtlCol="0">
                  <a:spAutoFit/>
                </a:bodyPr>
                <a:lstStyle/>
                <a:p>
                  <a:r>
                    <a:rPr lang="en-US" sz="1400" dirty="0" smtClean="0"/>
                    <a:t>…</a:t>
                  </a:r>
                  <a:endParaRPr lang="en-US" sz="1400" dirty="0"/>
                </a:p>
              </p:txBody>
            </p:sp>
            <p:sp>
              <p:nvSpPr>
                <p:cNvPr id="270" name="TextBox 269"/>
                <p:cNvSpPr txBox="1"/>
                <p:nvPr/>
              </p:nvSpPr>
              <p:spPr>
                <a:xfrm>
                  <a:off x="3829269" y="554890"/>
                  <a:ext cx="2507418" cy="307777"/>
                </a:xfrm>
                <a:prstGeom prst="rect">
                  <a:avLst/>
                </a:prstGeom>
                <a:noFill/>
              </p:spPr>
              <p:txBody>
                <a:bodyPr wrap="none" rtlCol="0">
                  <a:spAutoFit/>
                </a:bodyPr>
                <a:lstStyle/>
                <a:p>
                  <a:r>
                    <a:rPr lang="en-US" sz="1400" dirty="0" smtClean="0"/>
                    <a:t>…………………………………..….………..</a:t>
                  </a:r>
                  <a:endParaRPr lang="en-US" sz="1400" dirty="0"/>
                </a:p>
              </p:txBody>
            </p:sp>
          </p:grpSp>
          <p:grpSp>
            <p:nvGrpSpPr>
              <p:cNvPr id="10" name="组合 9"/>
              <p:cNvGrpSpPr/>
              <p:nvPr/>
            </p:nvGrpSpPr>
            <p:grpSpPr>
              <a:xfrm>
                <a:off x="2590800" y="1608594"/>
                <a:ext cx="5200605" cy="432733"/>
                <a:chOff x="2590800" y="1633994"/>
                <a:chExt cx="5200605" cy="432733"/>
              </a:xfrm>
            </p:grpSpPr>
            <p:grpSp>
              <p:nvGrpSpPr>
                <p:cNvPr id="90" name="组合 89"/>
                <p:cNvGrpSpPr/>
                <p:nvPr/>
              </p:nvGrpSpPr>
              <p:grpSpPr>
                <a:xfrm>
                  <a:off x="2590800" y="1676400"/>
                  <a:ext cx="820225" cy="390327"/>
                  <a:chOff x="2783192" y="990600"/>
                  <a:chExt cx="820225" cy="390327"/>
                </a:xfrm>
              </p:grpSpPr>
              <p:sp>
                <p:nvSpPr>
                  <p:cNvPr id="91" name="TextBox 90"/>
                  <p:cNvSpPr txBox="1"/>
                  <p:nvPr/>
                </p:nvSpPr>
                <p:spPr>
                  <a:xfrm>
                    <a:off x="2783192" y="1073150"/>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92" name="TextBox 91"/>
                  <p:cNvSpPr txBox="1"/>
                  <p:nvPr/>
                </p:nvSpPr>
                <p:spPr>
                  <a:xfrm>
                    <a:off x="3200400" y="990600"/>
                    <a:ext cx="343364" cy="261610"/>
                  </a:xfrm>
                  <a:prstGeom prst="rect">
                    <a:avLst/>
                  </a:prstGeom>
                  <a:noFill/>
                </p:spPr>
                <p:txBody>
                  <a:bodyPr wrap="none" rtlCol="0">
                    <a:spAutoFit/>
                  </a:bodyPr>
                  <a:lstStyle/>
                  <a:p>
                    <a:r>
                      <a:rPr lang="en-US" altLang="zh-CN" sz="1050" dirty="0" smtClean="0"/>
                      <a:t>(0)</a:t>
                    </a:r>
                    <a:endParaRPr lang="en-US" sz="1050" dirty="0"/>
                  </a:p>
                </p:txBody>
              </p:sp>
            </p:grpSp>
            <p:grpSp>
              <p:nvGrpSpPr>
                <p:cNvPr id="93" name="组合 92"/>
                <p:cNvGrpSpPr/>
                <p:nvPr/>
              </p:nvGrpSpPr>
              <p:grpSpPr>
                <a:xfrm>
                  <a:off x="3580387" y="1633994"/>
                  <a:ext cx="4211018" cy="419967"/>
                  <a:chOff x="3074279" y="948194"/>
                  <a:chExt cx="4211018" cy="419967"/>
                </a:xfrm>
              </p:grpSpPr>
              <p:sp>
                <p:nvSpPr>
                  <p:cNvPr id="94" name="TextBox 93"/>
                  <p:cNvSpPr txBox="1"/>
                  <p:nvPr/>
                </p:nvSpPr>
                <p:spPr>
                  <a:xfrm>
                    <a:off x="3074279" y="1060384"/>
                    <a:ext cx="939332" cy="307777"/>
                  </a:xfrm>
                  <a:prstGeom prst="rect">
                    <a:avLst/>
                  </a:prstGeom>
                  <a:noFill/>
                </p:spPr>
                <p:txBody>
                  <a:bodyPr wrap="square" rtlCol="0">
                    <a:spAutoFit/>
                  </a:bodyPr>
                  <a:lstStyle/>
                  <a:p>
                    <a:r>
                      <a:rPr lang="en-US" sz="1400" dirty="0" smtClean="0"/>
                      <a:t>logRV</a:t>
                    </a:r>
                    <a:r>
                      <a:rPr lang="en-US" sz="1100" dirty="0"/>
                      <a:t>1</a:t>
                    </a:r>
                    <a:endParaRPr lang="en-US" sz="1400" dirty="0"/>
                  </a:p>
                </p:txBody>
              </p:sp>
              <p:sp>
                <p:nvSpPr>
                  <p:cNvPr id="95" name="TextBox 94"/>
                  <p:cNvSpPr txBox="1"/>
                  <p:nvPr/>
                </p:nvSpPr>
                <p:spPr>
                  <a:xfrm>
                    <a:off x="3519196" y="9800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40" name="TextBox 239"/>
                  <p:cNvSpPr txBox="1"/>
                  <p:nvPr/>
                </p:nvSpPr>
                <p:spPr>
                  <a:xfrm>
                    <a:off x="6345965" y="1028511"/>
                    <a:ext cx="939332" cy="307777"/>
                  </a:xfrm>
                  <a:prstGeom prst="rect">
                    <a:avLst/>
                  </a:prstGeom>
                  <a:noFill/>
                </p:spPr>
                <p:txBody>
                  <a:bodyPr wrap="square" rtlCol="0">
                    <a:spAutoFit/>
                  </a:bodyPr>
                  <a:lstStyle/>
                  <a:p>
                    <a:r>
                      <a:rPr lang="en-US" sz="1400" dirty="0" smtClean="0"/>
                      <a:t>logRV</a:t>
                    </a:r>
                    <a:r>
                      <a:rPr lang="en-US" sz="1100" dirty="0"/>
                      <a:t>1</a:t>
                    </a:r>
                    <a:endParaRPr lang="en-US" sz="1400" dirty="0"/>
                  </a:p>
                </p:txBody>
              </p:sp>
              <p:sp>
                <p:nvSpPr>
                  <p:cNvPr id="241" name="TextBox 240"/>
                  <p:cNvSpPr txBox="1"/>
                  <p:nvPr/>
                </p:nvSpPr>
                <p:spPr>
                  <a:xfrm>
                    <a:off x="6790882" y="9481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99" name="组合 98"/>
                <p:cNvGrpSpPr/>
                <p:nvPr/>
              </p:nvGrpSpPr>
              <p:grpSpPr>
                <a:xfrm>
                  <a:off x="5865431" y="1644527"/>
                  <a:ext cx="820225" cy="390327"/>
                  <a:chOff x="1943023" y="958727"/>
                  <a:chExt cx="820225" cy="390327"/>
                </a:xfrm>
              </p:grpSpPr>
              <p:sp>
                <p:nvSpPr>
                  <p:cNvPr id="100" name="TextBox 99"/>
                  <p:cNvSpPr txBox="1"/>
                  <p:nvPr/>
                </p:nvSpPr>
                <p:spPr>
                  <a:xfrm>
                    <a:off x="1943023" y="1041277"/>
                    <a:ext cx="820225" cy="307777"/>
                  </a:xfrm>
                  <a:prstGeom prst="rect">
                    <a:avLst/>
                  </a:prstGeom>
                  <a:noFill/>
                </p:spPr>
                <p:txBody>
                  <a:bodyPr wrap="none" rtlCol="0">
                    <a:spAutoFit/>
                  </a:bodyPr>
                  <a:lstStyle/>
                  <a:p>
                    <a:r>
                      <a:rPr lang="en-US" sz="1400" dirty="0" smtClean="0"/>
                      <a:t>logRV</a:t>
                    </a:r>
                    <a:r>
                      <a:rPr lang="en-US" sz="1100" dirty="0" smtClean="0"/>
                      <a:t>p+1</a:t>
                    </a:r>
                    <a:endParaRPr lang="en-US" sz="1400" dirty="0"/>
                  </a:p>
                </p:txBody>
              </p:sp>
              <p:sp>
                <p:nvSpPr>
                  <p:cNvPr id="101" name="TextBox 100"/>
                  <p:cNvSpPr txBox="1"/>
                  <p:nvPr/>
                </p:nvSpPr>
                <p:spPr>
                  <a:xfrm>
                    <a:off x="2360231" y="9587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09" name="TextBox 108"/>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grpSp>
            <p:nvGrpSpPr>
              <p:cNvPr id="125" name="组合 124"/>
              <p:cNvGrpSpPr/>
              <p:nvPr/>
            </p:nvGrpSpPr>
            <p:grpSpPr>
              <a:xfrm>
                <a:off x="2590800" y="2725665"/>
                <a:ext cx="5117908" cy="445433"/>
                <a:chOff x="2590800" y="1621294"/>
                <a:chExt cx="5117908" cy="445433"/>
              </a:xfrm>
            </p:grpSpPr>
            <p:grpSp>
              <p:nvGrpSpPr>
                <p:cNvPr id="126" name="组合 125"/>
                <p:cNvGrpSpPr/>
                <p:nvPr/>
              </p:nvGrpSpPr>
              <p:grpSpPr>
                <a:xfrm>
                  <a:off x="2590800" y="1654550"/>
                  <a:ext cx="834652" cy="412177"/>
                  <a:chOff x="2783192" y="968750"/>
                  <a:chExt cx="834652" cy="412177"/>
                </a:xfrm>
              </p:grpSpPr>
              <p:sp>
                <p:nvSpPr>
                  <p:cNvPr id="134" name="TextBox 133"/>
                  <p:cNvSpPr txBox="1"/>
                  <p:nvPr/>
                </p:nvSpPr>
                <p:spPr>
                  <a:xfrm>
                    <a:off x="2783192" y="1073150"/>
                    <a:ext cx="83465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050" dirty="0" smtClean="0"/>
                      <a:t>-1</a:t>
                    </a:r>
                    <a:endParaRPr lang="en-US" sz="1050" dirty="0"/>
                  </a:p>
                </p:txBody>
              </p:sp>
              <p:sp>
                <p:nvSpPr>
                  <p:cNvPr id="135" name="TextBox 134"/>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27" name="组合 126"/>
                <p:cNvGrpSpPr/>
                <p:nvPr/>
              </p:nvGrpSpPr>
              <p:grpSpPr>
                <a:xfrm>
                  <a:off x="3583971" y="1621294"/>
                  <a:ext cx="4124737" cy="432667"/>
                  <a:chOff x="3077863" y="935494"/>
                  <a:chExt cx="4124737" cy="432667"/>
                </a:xfrm>
              </p:grpSpPr>
              <p:sp>
                <p:nvSpPr>
                  <p:cNvPr id="132" name="TextBox 131"/>
                  <p:cNvSpPr txBox="1"/>
                  <p:nvPr/>
                </p:nvSpPr>
                <p:spPr>
                  <a:xfrm>
                    <a:off x="3077863" y="1060384"/>
                    <a:ext cx="853051" cy="307777"/>
                  </a:xfrm>
                  <a:prstGeom prst="rect">
                    <a:avLst/>
                  </a:prstGeom>
                  <a:noFill/>
                </p:spPr>
                <p:txBody>
                  <a:bodyPr wrap="square" rtlCol="0">
                    <a:spAutoFit/>
                  </a:bodyPr>
                  <a:lstStyle/>
                  <a:p>
                    <a:r>
                      <a:rPr lang="en-US" sz="1400" dirty="0" smtClean="0"/>
                      <a:t>logRV</a:t>
                    </a:r>
                    <a:r>
                      <a:rPr lang="en-US" altLang="zh-CN" sz="1100" dirty="0" smtClean="0"/>
                      <a:t>T</a:t>
                    </a:r>
                    <a:r>
                      <a:rPr lang="en-US" altLang="zh-CN" sz="800" dirty="0" smtClean="0"/>
                      <a:t>1</a:t>
                    </a:r>
                    <a:r>
                      <a:rPr lang="en-US" altLang="zh-CN" sz="1050" dirty="0" smtClean="0"/>
                      <a:t>-p</a:t>
                    </a:r>
                    <a:endParaRPr lang="en-US" sz="1050" dirty="0"/>
                  </a:p>
                </p:txBody>
              </p:sp>
              <p:sp>
                <p:nvSpPr>
                  <p:cNvPr id="133" name="TextBox 132"/>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42" name="TextBox 241"/>
                  <p:cNvSpPr txBox="1"/>
                  <p:nvPr/>
                </p:nvSpPr>
                <p:spPr>
                  <a:xfrm>
                    <a:off x="6349549" y="1028511"/>
                    <a:ext cx="853051" cy="307777"/>
                  </a:xfrm>
                  <a:prstGeom prst="rect">
                    <a:avLst/>
                  </a:prstGeom>
                  <a:noFill/>
                </p:spPr>
                <p:txBody>
                  <a:bodyPr wrap="square" rtlCol="0">
                    <a:spAutoFit/>
                  </a:bodyPr>
                  <a:lstStyle/>
                  <a:p>
                    <a:r>
                      <a:rPr lang="en-US" sz="1400" dirty="0" smtClean="0"/>
                      <a:t>logRV</a:t>
                    </a:r>
                    <a:r>
                      <a:rPr lang="en-US" altLang="zh-CN" sz="1100" dirty="0" smtClean="0"/>
                      <a:t>T</a:t>
                    </a:r>
                    <a:r>
                      <a:rPr lang="en-US" altLang="zh-CN" sz="800" dirty="0" smtClean="0"/>
                      <a:t>1</a:t>
                    </a:r>
                    <a:r>
                      <a:rPr lang="en-US" altLang="zh-CN" sz="1050" dirty="0" smtClean="0"/>
                      <a:t>-p</a:t>
                    </a:r>
                    <a:endParaRPr lang="en-US" sz="1050" dirty="0"/>
                  </a:p>
                </p:txBody>
              </p:sp>
              <p:sp>
                <p:nvSpPr>
                  <p:cNvPr id="243" name="TextBox 242"/>
                  <p:cNvSpPr txBox="1"/>
                  <p:nvPr/>
                </p:nvSpPr>
                <p:spPr>
                  <a:xfrm>
                    <a:off x="6757606" y="9354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28" name="组合 127"/>
                <p:cNvGrpSpPr/>
                <p:nvPr/>
              </p:nvGrpSpPr>
              <p:grpSpPr>
                <a:xfrm>
                  <a:off x="5865431" y="1631827"/>
                  <a:ext cx="750954" cy="403027"/>
                  <a:chOff x="1943023" y="946027"/>
                  <a:chExt cx="750954" cy="403027"/>
                </a:xfrm>
              </p:grpSpPr>
              <p:sp>
                <p:nvSpPr>
                  <p:cNvPr id="130" name="TextBox 129"/>
                  <p:cNvSpPr txBox="1"/>
                  <p:nvPr/>
                </p:nvSpPr>
                <p:spPr>
                  <a:xfrm>
                    <a:off x="1943023" y="1041277"/>
                    <a:ext cx="744884"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endParaRPr lang="en-US" sz="800" dirty="0"/>
                  </a:p>
                </p:txBody>
              </p:sp>
              <p:sp>
                <p:nvSpPr>
                  <p:cNvPr id="131" name="TextBox 130"/>
                  <p:cNvSpPr txBox="1"/>
                  <p:nvPr/>
                </p:nvSpPr>
                <p:spPr>
                  <a:xfrm>
                    <a:off x="236023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29" name="TextBox 128"/>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grpSp>
            <p:nvGrpSpPr>
              <p:cNvPr id="147" name="组合 146"/>
              <p:cNvGrpSpPr/>
              <p:nvPr/>
            </p:nvGrpSpPr>
            <p:grpSpPr>
              <a:xfrm>
                <a:off x="2590800" y="3122817"/>
                <a:ext cx="5200869" cy="413560"/>
                <a:chOff x="2590800" y="1653167"/>
                <a:chExt cx="5200869" cy="413560"/>
              </a:xfrm>
            </p:grpSpPr>
            <p:grpSp>
              <p:nvGrpSpPr>
                <p:cNvPr id="148" name="组合 147"/>
                <p:cNvGrpSpPr/>
                <p:nvPr/>
              </p:nvGrpSpPr>
              <p:grpSpPr>
                <a:xfrm>
                  <a:off x="2590800" y="1654550"/>
                  <a:ext cx="760572" cy="412177"/>
                  <a:chOff x="2783192" y="968750"/>
                  <a:chExt cx="760572" cy="412177"/>
                </a:xfrm>
              </p:grpSpPr>
              <p:sp>
                <p:nvSpPr>
                  <p:cNvPr id="156" name="TextBox 155"/>
                  <p:cNvSpPr txBox="1"/>
                  <p:nvPr/>
                </p:nvSpPr>
                <p:spPr>
                  <a:xfrm>
                    <a:off x="2783192" y="1073150"/>
                    <a:ext cx="72404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endParaRPr lang="en-US" sz="1100" dirty="0"/>
                  </a:p>
                </p:txBody>
              </p:sp>
              <p:sp>
                <p:nvSpPr>
                  <p:cNvPr id="157" name="TextBox 156"/>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49" name="组合 148"/>
                <p:cNvGrpSpPr/>
                <p:nvPr/>
              </p:nvGrpSpPr>
              <p:grpSpPr>
                <a:xfrm>
                  <a:off x="3527414" y="1653167"/>
                  <a:ext cx="4264255" cy="406850"/>
                  <a:chOff x="3021306" y="967367"/>
                  <a:chExt cx="4264255" cy="406850"/>
                </a:xfrm>
              </p:grpSpPr>
              <p:sp>
                <p:nvSpPr>
                  <p:cNvPr id="154" name="TextBox 153"/>
                  <p:cNvSpPr txBox="1"/>
                  <p:nvPr/>
                </p:nvSpPr>
                <p:spPr>
                  <a:xfrm>
                    <a:off x="3021306" y="1060384"/>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-p+1</a:t>
                    </a:r>
                    <a:endParaRPr lang="en-US" sz="1100" dirty="0"/>
                  </a:p>
                </p:txBody>
              </p:sp>
              <p:sp>
                <p:nvSpPr>
                  <p:cNvPr id="155" name="TextBox 154"/>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48" name="TextBox 247"/>
                  <p:cNvSpPr txBox="1"/>
                  <p:nvPr/>
                </p:nvSpPr>
                <p:spPr>
                  <a:xfrm>
                    <a:off x="6292992" y="1066440"/>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-p+1</a:t>
                    </a:r>
                    <a:endParaRPr lang="en-US" sz="1100" dirty="0"/>
                  </a:p>
                </p:txBody>
              </p:sp>
              <p:sp>
                <p:nvSpPr>
                  <p:cNvPr id="250" name="TextBox 249"/>
                  <p:cNvSpPr txBox="1"/>
                  <p:nvPr/>
                </p:nvSpPr>
                <p:spPr>
                  <a:xfrm>
                    <a:off x="6757606" y="973423"/>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50" name="组合 149"/>
                <p:cNvGrpSpPr/>
                <p:nvPr/>
              </p:nvGrpSpPr>
              <p:grpSpPr>
                <a:xfrm>
                  <a:off x="5840031" y="1656990"/>
                  <a:ext cx="866712" cy="403027"/>
                  <a:chOff x="1917623" y="971190"/>
                  <a:chExt cx="866712" cy="403027"/>
                </a:xfrm>
              </p:grpSpPr>
              <p:sp>
                <p:nvSpPr>
                  <p:cNvPr id="152" name="TextBox 151"/>
                  <p:cNvSpPr txBox="1"/>
                  <p:nvPr/>
                </p:nvSpPr>
                <p:spPr>
                  <a:xfrm>
                    <a:off x="1917623" y="1066440"/>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+1</a:t>
                    </a:r>
                    <a:endParaRPr lang="en-US" sz="1100" dirty="0"/>
                  </a:p>
                </p:txBody>
              </p:sp>
              <p:sp>
                <p:nvSpPr>
                  <p:cNvPr id="153" name="TextBox 152"/>
                  <p:cNvSpPr txBox="1"/>
                  <p:nvPr/>
                </p:nvSpPr>
                <p:spPr>
                  <a:xfrm>
                    <a:off x="2328481" y="971190"/>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51" name="TextBox 150"/>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sp>
            <p:nvSpPr>
              <p:cNvPr id="158" name="左大括号 157"/>
              <p:cNvSpPr/>
              <p:nvPr/>
            </p:nvSpPr>
            <p:spPr>
              <a:xfrm rot="10800000">
                <a:off x="7829970" y="1003300"/>
                <a:ext cx="76200" cy="2120900"/>
              </a:xfrm>
              <a:prstGeom prst="leftBrace">
                <a:avLst>
                  <a:gd name="adj1" fmla="val 64063"/>
                  <a:gd name="adj2" fmla="val 50003"/>
                </a:avLst>
              </a:prstGeom>
              <a:ln w="127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5" name="TextBox 164"/>
              <p:cNvSpPr txBox="1"/>
              <p:nvPr/>
            </p:nvSpPr>
            <p:spPr>
              <a:xfrm>
                <a:off x="2181002" y="2555544"/>
                <a:ext cx="409798" cy="646331"/>
              </a:xfrm>
              <a:prstGeom prst="rect">
                <a:avLst/>
              </a:prstGeom>
              <a:noFill/>
            </p:spPr>
            <p:txBody>
              <a:bodyPr wrap="none" rtlCol="0">
                <a:spAutoFit/>
              </a:bodyPr>
              <a:lstStyle/>
              <a:p>
                <a:r>
                  <a:rPr lang="en-US" altLang="zh-CN" sz="3600" dirty="0" smtClean="0"/>
                  <a:t>=</a:t>
                </a:r>
                <a:endParaRPr lang="en-US" sz="3600" dirty="0"/>
              </a:p>
            </p:txBody>
          </p:sp>
          <p:grpSp>
            <p:nvGrpSpPr>
              <p:cNvPr id="173" name="组合 172"/>
              <p:cNvGrpSpPr/>
              <p:nvPr/>
            </p:nvGrpSpPr>
            <p:grpSpPr>
              <a:xfrm>
                <a:off x="2590800" y="4637455"/>
                <a:ext cx="5066929" cy="445433"/>
                <a:chOff x="2590800" y="1621294"/>
                <a:chExt cx="5066929" cy="445433"/>
              </a:xfrm>
            </p:grpSpPr>
            <p:grpSp>
              <p:nvGrpSpPr>
                <p:cNvPr id="174" name="组合 173"/>
                <p:cNvGrpSpPr/>
                <p:nvPr/>
              </p:nvGrpSpPr>
              <p:grpSpPr>
                <a:xfrm>
                  <a:off x="2590800" y="1654550"/>
                  <a:ext cx="760572" cy="412177"/>
                  <a:chOff x="2783192" y="968750"/>
                  <a:chExt cx="760572" cy="412177"/>
                </a:xfrm>
              </p:grpSpPr>
              <p:sp>
                <p:nvSpPr>
                  <p:cNvPr id="182" name="TextBox 181"/>
                  <p:cNvSpPr txBox="1"/>
                  <p:nvPr/>
                </p:nvSpPr>
                <p:spPr>
                  <a:xfrm>
                    <a:off x="2783192" y="1073150"/>
                    <a:ext cx="724044"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a:t>2</a:t>
                    </a:r>
                    <a:endParaRPr lang="en-US" sz="1100" dirty="0"/>
                  </a:p>
                </p:txBody>
              </p:sp>
              <p:sp>
                <p:nvSpPr>
                  <p:cNvPr id="183" name="TextBox 18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75" name="组合 174"/>
                <p:cNvGrpSpPr/>
                <p:nvPr/>
              </p:nvGrpSpPr>
              <p:grpSpPr>
                <a:xfrm>
                  <a:off x="3556858" y="1621294"/>
                  <a:ext cx="4100871" cy="432667"/>
                  <a:chOff x="3050750" y="935494"/>
                  <a:chExt cx="4100871" cy="432667"/>
                </a:xfrm>
              </p:grpSpPr>
              <p:sp>
                <p:nvSpPr>
                  <p:cNvPr id="180" name="TextBox 179"/>
                  <p:cNvSpPr txBox="1"/>
                  <p:nvPr/>
                </p:nvSpPr>
                <p:spPr>
                  <a:xfrm>
                    <a:off x="3050750" y="1060384"/>
                    <a:ext cx="829185" cy="307777"/>
                  </a:xfrm>
                  <a:prstGeom prst="rect">
                    <a:avLst/>
                  </a:prstGeom>
                  <a:noFill/>
                </p:spPr>
                <p:txBody>
                  <a:bodyPr wrap="square" rtlCol="0">
                    <a:spAutoFit/>
                  </a:bodyPr>
                  <a:lstStyle/>
                  <a:p>
                    <a:r>
                      <a:rPr lang="en-US" sz="1400" dirty="0" smtClean="0"/>
                      <a:t>logRV</a:t>
                    </a:r>
                    <a:r>
                      <a:rPr lang="en-US" sz="1100" dirty="0" smtClean="0"/>
                      <a:t>T</a:t>
                    </a:r>
                    <a:r>
                      <a:rPr lang="en-US" sz="800" dirty="0"/>
                      <a:t>2</a:t>
                    </a:r>
                    <a:endParaRPr lang="en-US" sz="1100" dirty="0"/>
                  </a:p>
                </p:txBody>
              </p:sp>
              <p:sp>
                <p:nvSpPr>
                  <p:cNvPr id="181" name="TextBox 180"/>
                  <p:cNvSpPr txBox="1"/>
                  <p:nvPr/>
                </p:nvSpPr>
                <p:spPr>
                  <a:xfrm>
                    <a:off x="3458628"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52" name="TextBox 251"/>
                  <p:cNvSpPr txBox="1"/>
                  <p:nvPr/>
                </p:nvSpPr>
                <p:spPr>
                  <a:xfrm>
                    <a:off x="6322436" y="1028511"/>
                    <a:ext cx="829185" cy="307777"/>
                  </a:xfrm>
                  <a:prstGeom prst="rect">
                    <a:avLst/>
                  </a:prstGeom>
                  <a:noFill/>
                </p:spPr>
                <p:txBody>
                  <a:bodyPr wrap="square" rtlCol="0">
                    <a:spAutoFit/>
                  </a:bodyPr>
                  <a:lstStyle/>
                  <a:p>
                    <a:r>
                      <a:rPr lang="en-US" sz="1400" dirty="0" smtClean="0"/>
                      <a:t>logRV</a:t>
                    </a:r>
                    <a:r>
                      <a:rPr lang="en-US" sz="1100" dirty="0" smtClean="0"/>
                      <a:t>T</a:t>
                    </a:r>
                    <a:r>
                      <a:rPr lang="en-US" sz="800" dirty="0"/>
                      <a:t>2</a:t>
                    </a:r>
                    <a:endParaRPr lang="en-US" sz="1100" dirty="0"/>
                  </a:p>
                </p:txBody>
              </p:sp>
              <p:sp>
                <p:nvSpPr>
                  <p:cNvPr id="254" name="TextBox 253"/>
                  <p:cNvSpPr txBox="1"/>
                  <p:nvPr/>
                </p:nvSpPr>
                <p:spPr>
                  <a:xfrm>
                    <a:off x="6730314" y="9354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76" name="组合 175"/>
                <p:cNvGrpSpPr/>
                <p:nvPr/>
              </p:nvGrpSpPr>
              <p:grpSpPr>
                <a:xfrm>
                  <a:off x="5840031" y="1631827"/>
                  <a:ext cx="744604" cy="403027"/>
                  <a:chOff x="1917623" y="946027"/>
                  <a:chExt cx="744604" cy="403027"/>
                </a:xfrm>
              </p:grpSpPr>
              <p:sp>
                <p:nvSpPr>
                  <p:cNvPr id="178" name="TextBox 177"/>
                  <p:cNvSpPr txBox="1"/>
                  <p:nvPr/>
                </p:nvSpPr>
                <p:spPr>
                  <a:xfrm>
                    <a:off x="1917623" y="1041277"/>
                    <a:ext cx="724044" cy="307777"/>
                  </a:xfrm>
                  <a:prstGeom prst="rect">
                    <a:avLst/>
                  </a:prstGeom>
                  <a:noFill/>
                </p:spPr>
                <p:txBody>
                  <a:bodyPr wrap="none" rtlCol="0">
                    <a:spAutoFit/>
                  </a:bodyPr>
                  <a:lstStyle/>
                  <a:p>
                    <a:r>
                      <a:rPr lang="en-US" sz="1400" dirty="0" smtClean="0"/>
                      <a:t>logRV</a:t>
                    </a:r>
                    <a:r>
                      <a:rPr lang="en-US" sz="1100" dirty="0" smtClean="0"/>
                      <a:t>T</a:t>
                    </a:r>
                    <a:r>
                      <a:rPr lang="en-US" sz="800" dirty="0"/>
                      <a:t>2</a:t>
                    </a:r>
                    <a:endParaRPr lang="en-US" sz="1100" dirty="0"/>
                  </a:p>
                </p:txBody>
              </p:sp>
              <p:sp>
                <p:nvSpPr>
                  <p:cNvPr id="179" name="TextBox 178"/>
                  <p:cNvSpPr txBox="1"/>
                  <p:nvPr/>
                </p:nvSpPr>
                <p:spPr>
                  <a:xfrm>
                    <a:off x="232848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77" name="TextBox 176"/>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sp>
            <p:nvSpPr>
              <p:cNvPr id="187" name="左大括号 186"/>
              <p:cNvSpPr/>
              <p:nvPr/>
            </p:nvSpPr>
            <p:spPr>
              <a:xfrm rot="10800000">
                <a:off x="7925439" y="990599"/>
                <a:ext cx="73152" cy="2545777"/>
              </a:xfrm>
              <a:prstGeom prst="leftBrace">
                <a:avLst>
                  <a:gd name="adj1" fmla="val 64063"/>
                  <a:gd name="adj2" fmla="val 50003"/>
                </a:avLst>
              </a:prstGeom>
              <a:ln w="12700">
                <a:solidFill>
                  <a:srgbClr val="A3056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7" name="组合 16"/>
              <p:cNvGrpSpPr/>
              <p:nvPr/>
            </p:nvGrpSpPr>
            <p:grpSpPr>
              <a:xfrm>
                <a:off x="400269" y="720447"/>
                <a:ext cx="1336792" cy="4378207"/>
                <a:chOff x="400269" y="720447"/>
                <a:chExt cx="1336792" cy="4378207"/>
              </a:xfrm>
            </p:grpSpPr>
            <p:sp>
              <p:nvSpPr>
                <p:cNvPr id="185" name="TextBox 184"/>
                <p:cNvSpPr txBox="1"/>
                <p:nvPr/>
              </p:nvSpPr>
              <p:spPr>
                <a:xfrm>
                  <a:off x="657002" y="2555544"/>
                  <a:ext cx="409798" cy="646331"/>
                </a:xfrm>
                <a:prstGeom prst="rect">
                  <a:avLst/>
                </a:prstGeom>
                <a:noFill/>
              </p:spPr>
              <p:txBody>
                <a:bodyPr wrap="none" rtlCol="0">
                  <a:spAutoFit/>
                </a:bodyPr>
                <a:lstStyle/>
                <a:p>
                  <a:r>
                    <a:rPr lang="en-US" altLang="zh-CN" sz="3600" dirty="0" smtClean="0"/>
                    <a:t>=</a:t>
                  </a:r>
                  <a:endParaRPr lang="en-US" sz="3600" dirty="0"/>
                </a:p>
              </p:txBody>
            </p:sp>
            <p:sp>
              <p:nvSpPr>
                <p:cNvPr id="186" name="TextBox 185"/>
                <p:cNvSpPr txBox="1"/>
                <p:nvPr/>
              </p:nvSpPr>
              <p:spPr>
                <a:xfrm>
                  <a:off x="400269" y="2615267"/>
                  <a:ext cx="370614" cy="523220"/>
                </a:xfrm>
                <a:prstGeom prst="rect">
                  <a:avLst/>
                </a:prstGeom>
                <a:noFill/>
              </p:spPr>
              <p:txBody>
                <a:bodyPr wrap="none" rtlCol="0">
                  <a:spAutoFit/>
                </a:bodyPr>
                <a:lstStyle/>
                <a:p>
                  <a:r>
                    <a:rPr lang="en-US" sz="2800" dirty="0"/>
                    <a:t>X</a:t>
                  </a:r>
                </a:p>
              </p:txBody>
            </p:sp>
            <p:grpSp>
              <p:nvGrpSpPr>
                <p:cNvPr id="15" name="组合 14"/>
                <p:cNvGrpSpPr/>
                <p:nvPr/>
              </p:nvGrpSpPr>
              <p:grpSpPr>
                <a:xfrm>
                  <a:off x="914400" y="720447"/>
                  <a:ext cx="822661" cy="4378207"/>
                  <a:chOff x="1905000" y="720447"/>
                  <a:chExt cx="822661" cy="4378207"/>
                </a:xfrm>
              </p:grpSpPr>
              <p:sp>
                <p:nvSpPr>
                  <p:cNvPr id="63" name="TextBox 62"/>
                  <p:cNvSpPr txBox="1"/>
                  <p:nvPr/>
                </p:nvSpPr>
                <p:spPr>
                  <a:xfrm>
                    <a:off x="2000469" y="720447"/>
                    <a:ext cx="676788" cy="523220"/>
                  </a:xfrm>
                  <a:prstGeom prst="rect">
                    <a:avLst/>
                  </a:prstGeom>
                  <a:noFill/>
                </p:spPr>
                <p:txBody>
                  <a:bodyPr wrap="square" rtlCol="0">
                    <a:spAutoFit/>
                  </a:bodyPr>
                  <a:lstStyle/>
                  <a:p>
                    <a:pPr algn="ctr"/>
                    <a:r>
                      <a:rPr lang="en-US" altLang="zh-CN" sz="1400" b="1" dirty="0" smtClean="0"/>
                      <a:t>Time </a:t>
                    </a:r>
                  </a:p>
                  <a:p>
                    <a:pPr algn="ctr"/>
                    <a:r>
                      <a:rPr lang="en-US" altLang="zh-CN" sz="1400" b="1" dirty="0" smtClean="0"/>
                      <a:t>Index</a:t>
                    </a:r>
                    <a:endParaRPr lang="en-US" sz="1400" b="1" dirty="0"/>
                  </a:p>
                </p:txBody>
              </p:sp>
              <p:sp>
                <p:nvSpPr>
                  <p:cNvPr id="66" name="TextBox 65"/>
                  <p:cNvSpPr txBox="1"/>
                  <p:nvPr/>
                </p:nvSpPr>
                <p:spPr>
                  <a:xfrm>
                    <a:off x="2151862" y="1295400"/>
                    <a:ext cx="429926" cy="307777"/>
                  </a:xfrm>
                  <a:prstGeom prst="rect">
                    <a:avLst/>
                  </a:prstGeom>
                  <a:noFill/>
                </p:spPr>
                <p:txBody>
                  <a:bodyPr wrap="none" rtlCol="0">
                    <a:spAutoFit/>
                  </a:bodyPr>
                  <a:lstStyle/>
                  <a:p>
                    <a:r>
                      <a:rPr lang="en-US" altLang="zh-CN" sz="1400" dirty="0" smtClean="0"/>
                      <a:t>t=p</a:t>
                    </a:r>
                    <a:endParaRPr lang="en-US" sz="1400" dirty="0"/>
                  </a:p>
                </p:txBody>
              </p:sp>
              <p:sp>
                <p:nvSpPr>
                  <p:cNvPr id="89" name="TextBox 88"/>
                  <p:cNvSpPr txBox="1"/>
                  <p:nvPr/>
                </p:nvSpPr>
                <p:spPr>
                  <a:xfrm>
                    <a:off x="1970723" y="1733550"/>
                    <a:ext cx="611065" cy="307777"/>
                  </a:xfrm>
                  <a:prstGeom prst="rect">
                    <a:avLst/>
                  </a:prstGeom>
                  <a:noFill/>
                </p:spPr>
                <p:txBody>
                  <a:bodyPr wrap="none" rtlCol="0">
                    <a:spAutoFit/>
                  </a:bodyPr>
                  <a:lstStyle/>
                  <a:p>
                    <a:r>
                      <a:rPr lang="en-US" altLang="zh-CN" sz="1400" dirty="0" smtClean="0"/>
                      <a:t>t=p+1</a:t>
                    </a:r>
                    <a:endParaRPr lang="en-US" sz="1400" dirty="0"/>
                  </a:p>
                </p:txBody>
              </p:sp>
              <p:sp>
                <p:nvSpPr>
                  <p:cNvPr id="111" name="TextBox 110"/>
                  <p:cNvSpPr txBox="1"/>
                  <p:nvPr/>
                </p:nvSpPr>
                <p:spPr>
                  <a:xfrm>
                    <a:off x="1905000" y="3248223"/>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+1</a:t>
                    </a:r>
                    <a:endParaRPr lang="en-US" sz="1400" dirty="0"/>
                  </a:p>
                </p:txBody>
              </p:sp>
              <p:sp>
                <p:nvSpPr>
                  <p:cNvPr id="113" name="TextBox 112"/>
                  <p:cNvSpPr txBox="1"/>
                  <p:nvPr/>
                </p:nvSpPr>
                <p:spPr>
                  <a:xfrm>
                    <a:off x="2066903" y="2892623"/>
                    <a:ext cx="514885" cy="307777"/>
                  </a:xfrm>
                  <a:prstGeom prst="rect">
                    <a:avLst/>
                  </a:prstGeom>
                  <a:noFill/>
                </p:spPr>
                <p:txBody>
                  <a:bodyPr wrap="none" rtlCol="0">
                    <a:spAutoFit/>
                  </a:bodyPr>
                  <a:lstStyle/>
                  <a:p>
                    <a:r>
                      <a:rPr lang="en-US" altLang="zh-CN" sz="1400" dirty="0" smtClean="0"/>
                      <a:t>t=T</a:t>
                    </a:r>
                    <a:r>
                      <a:rPr lang="en-US" altLang="zh-CN" sz="1100" dirty="0" smtClean="0"/>
                      <a:t>1</a:t>
                    </a:r>
                    <a:endParaRPr lang="en-US" sz="1400" dirty="0"/>
                  </a:p>
                </p:txBody>
              </p:sp>
              <p:sp>
                <p:nvSpPr>
                  <p:cNvPr id="172" name="TextBox 171"/>
                  <p:cNvSpPr txBox="1"/>
                  <p:nvPr/>
                </p:nvSpPr>
                <p:spPr>
                  <a:xfrm>
                    <a:off x="2086139" y="4790877"/>
                    <a:ext cx="495649" cy="307777"/>
                  </a:xfrm>
                  <a:prstGeom prst="rect">
                    <a:avLst/>
                  </a:prstGeom>
                  <a:noFill/>
                </p:spPr>
                <p:txBody>
                  <a:bodyPr wrap="none" rtlCol="0">
                    <a:spAutoFit/>
                  </a:bodyPr>
                  <a:lstStyle/>
                  <a:p>
                    <a:r>
                      <a:rPr lang="en-US" altLang="zh-CN" sz="1400" dirty="0" smtClean="0"/>
                      <a:t>t=T</a:t>
                    </a:r>
                    <a:r>
                      <a:rPr lang="en-US" altLang="zh-CN" sz="1100" dirty="0" smtClean="0"/>
                      <a:t>2</a:t>
                    </a:r>
                    <a:endParaRPr lang="en-US" sz="1400" dirty="0"/>
                  </a:p>
                </p:txBody>
              </p:sp>
              <p:sp>
                <p:nvSpPr>
                  <p:cNvPr id="190" name="TextBox 189"/>
                  <p:cNvSpPr txBox="1"/>
                  <p:nvPr/>
                </p:nvSpPr>
                <p:spPr>
                  <a:xfrm>
                    <a:off x="1905000" y="3628229"/>
                    <a:ext cx="676788" cy="307777"/>
                  </a:xfrm>
                  <a:prstGeom prst="rect">
                    <a:avLst/>
                  </a:prstGeom>
                  <a:noFill/>
                </p:spPr>
                <p:txBody>
                  <a:bodyPr wrap="none" rtlCol="0">
                    <a:spAutoFit/>
                  </a:bodyPr>
                  <a:lstStyle/>
                  <a:p>
                    <a:r>
                      <a:rPr lang="en-US" altLang="zh-CN" sz="1400" dirty="0" smtClean="0"/>
                      <a:t>t=T</a:t>
                    </a:r>
                    <a:r>
                      <a:rPr lang="en-US" altLang="zh-CN" sz="1100" dirty="0" smtClean="0"/>
                      <a:t>1</a:t>
                    </a:r>
                    <a:r>
                      <a:rPr lang="en-US" altLang="zh-CN" sz="1400" dirty="0" smtClean="0"/>
                      <a:t>+2</a:t>
                    </a:r>
                    <a:endParaRPr lang="en-US" sz="1400" dirty="0"/>
                  </a:p>
                </p:txBody>
              </p:sp>
              <p:sp>
                <p:nvSpPr>
                  <p:cNvPr id="206" name="TextBox 205"/>
                  <p:cNvSpPr txBox="1"/>
                  <p:nvPr/>
                </p:nvSpPr>
                <p:spPr>
                  <a:xfrm>
                    <a:off x="2086139" y="4393267"/>
                    <a:ext cx="641522" cy="307777"/>
                  </a:xfrm>
                  <a:prstGeom prst="rect">
                    <a:avLst/>
                  </a:prstGeom>
                  <a:noFill/>
                </p:spPr>
                <p:txBody>
                  <a:bodyPr wrap="none" rtlCol="0">
                    <a:spAutoFit/>
                  </a:bodyPr>
                  <a:lstStyle/>
                  <a:p>
                    <a:r>
                      <a:rPr lang="en-US" altLang="zh-CN" sz="1400" dirty="0" smtClean="0"/>
                      <a:t>t=T</a:t>
                    </a:r>
                    <a:r>
                      <a:rPr lang="en-US" altLang="zh-CN" sz="1100" dirty="0" smtClean="0"/>
                      <a:t>2</a:t>
                    </a:r>
                    <a:r>
                      <a:rPr lang="en-US" altLang="zh-CN" sz="1400" dirty="0" smtClean="0"/>
                      <a:t>-1</a:t>
                    </a:r>
                    <a:endParaRPr lang="en-US" sz="1400" dirty="0"/>
                  </a:p>
                </p:txBody>
              </p:sp>
            </p:grpSp>
          </p:grpSp>
          <p:grpSp>
            <p:nvGrpSpPr>
              <p:cNvPr id="193" name="组合 192"/>
              <p:cNvGrpSpPr/>
              <p:nvPr/>
            </p:nvGrpSpPr>
            <p:grpSpPr>
              <a:xfrm>
                <a:off x="2590800" y="3527500"/>
                <a:ext cx="5200869" cy="434900"/>
                <a:chOff x="2590800" y="1631827"/>
                <a:chExt cx="5200869" cy="434900"/>
              </a:xfrm>
            </p:grpSpPr>
            <p:grpSp>
              <p:nvGrpSpPr>
                <p:cNvPr id="194" name="组合 193"/>
                <p:cNvGrpSpPr/>
                <p:nvPr/>
              </p:nvGrpSpPr>
              <p:grpSpPr>
                <a:xfrm>
                  <a:off x="2590800" y="1654550"/>
                  <a:ext cx="866712" cy="412177"/>
                  <a:chOff x="2783192" y="968750"/>
                  <a:chExt cx="866712" cy="412177"/>
                </a:xfrm>
              </p:grpSpPr>
              <p:sp>
                <p:nvSpPr>
                  <p:cNvPr id="202" name="TextBox 201"/>
                  <p:cNvSpPr txBox="1"/>
                  <p:nvPr/>
                </p:nvSpPr>
                <p:spPr>
                  <a:xfrm>
                    <a:off x="2783192" y="1073150"/>
                    <a:ext cx="866712"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1</a:t>
                    </a:r>
                    <a:r>
                      <a:rPr lang="en-US" altLang="zh-CN" sz="1100" dirty="0" smtClean="0"/>
                      <a:t>+1</a:t>
                    </a:r>
                    <a:endParaRPr lang="en-US" sz="1100" dirty="0"/>
                  </a:p>
                </p:txBody>
              </p:sp>
              <p:sp>
                <p:nvSpPr>
                  <p:cNvPr id="203" name="TextBox 202"/>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195" name="组合 194"/>
                <p:cNvGrpSpPr/>
                <p:nvPr/>
              </p:nvGrpSpPr>
              <p:grpSpPr>
                <a:xfrm>
                  <a:off x="3527414" y="1648862"/>
                  <a:ext cx="4264255" cy="405099"/>
                  <a:chOff x="3021306" y="963062"/>
                  <a:chExt cx="4264255" cy="405099"/>
                </a:xfrm>
              </p:grpSpPr>
              <p:sp>
                <p:nvSpPr>
                  <p:cNvPr id="200" name="TextBox 199"/>
                  <p:cNvSpPr txBox="1"/>
                  <p:nvPr/>
                </p:nvSpPr>
                <p:spPr>
                  <a:xfrm>
                    <a:off x="3021306" y="1060384"/>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-p+2</a:t>
                    </a:r>
                    <a:endParaRPr lang="en-US" sz="1100" dirty="0"/>
                  </a:p>
                </p:txBody>
              </p:sp>
              <p:sp>
                <p:nvSpPr>
                  <p:cNvPr id="201" name="TextBox 200"/>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56" name="TextBox 255"/>
                  <p:cNvSpPr txBox="1"/>
                  <p:nvPr/>
                </p:nvSpPr>
                <p:spPr>
                  <a:xfrm>
                    <a:off x="6292992" y="1056079"/>
                    <a:ext cx="992569" cy="307777"/>
                  </a:xfrm>
                  <a:prstGeom prst="rect">
                    <a:avLst/>
                  </a:prstGeom>
                  <a:noFill/>
                </p:spPr>
                <p:txBody>
                  <a:bodyPr wrap="square" rtlCol="0">
                    <a:spAutoFit/>
                  </a:bodyPr>
                  <a:lstStyle/>
                  <a:p>
                    <a:r>
                      <a:rPr lang="en-US" sz="1400" dirty="0" smtClean="0"/>
                      <a:t>logRV</a:t>
                    </a:r>
                    <a:r>
                      <a:rPr lang="en-US" sz="1100" dirty="0" smtClean="0"/>
                      <a:t>T</a:t>
                    </a:r>
                    <a:r>
                      <a:rPr lang="en-US" sz="800" dirty="0" smtClean="0"/>
                      <a:t>1</a:t>
                    </a:r>
                    <a:r>
                      <a:rPr lang="en-US" sz="1100" dirty="0" smtClean="0"/>
                      <a:t>-p+2</a:t>
                    </a:r>
                    <a:endParaRPr lang="en-US" sz="1100" dirty="0"/>
                  </a:p>
                </p:txBody>
              </p:sp>
              <p:sp>
                <p:nvSpPr>
                  <p:cNvPr id="257" name="TextBox 256"/>
                  <p:cNvSpPr txBox="1"/>
                  <p:nvPr/>
                </p:nvSpPr>
                <p:spPr>
                  <a:xfrm>
                    <a:off x="6757606" y="963062"/>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196" name="组合 195"/>
                <p:cNvGrpSpPr/>
                <p:nvPr/>
              </p:nvGrpSpPr>
              <p:grpSpPr>
                <a:xfrm>
                  <a:off x="5840031" y="1631827"/>
                  <a:ext cx="866712" cy="417895"/>
                  <a:chOff x="1917623" y="946027"/>
                  <a:chExt cx="866712" cy="417895"/>
                </a:xfrm>
              </p:grpSpPr>
              <p:sp>
                <p:nvSpPr>
                  <p:cNvPr id="198" name="TextBox 197"/>
                  <p:cNvSpPr txBox="1"/>
                  <p:nvPr/>
                </p:nvSpPr>
                <p:spPr>
                  <a:xfrm>
                    <a:off x="1917623" y="1056145"/>
                    <a:ext cx="866712" cy="307777"/>
                  </a:xfrm>
                  <a:prstGeom prst="rect">
                    <a:avLst/>
                  </a:prstGeom>
                  <a:noFill/>
                </p:spPr>
                <p:txBody>
                  <a:bodyPr wrap="none" rtlCol="0">
                    <a:spAutoFit/>
                  </a:bodyPr>
                  <a:lstStyle/>
                  <a:p>
                    <a:r>
                      <a:rPr lang="en-US" sz="1400" dirty="0" smtClean="0"/>
                      <a:t>logRV</a:t>
                    </a:r>
                    <a:r>
                      <a:rPr lang="en-US" sz="1100" dirty="0" smtClean="0"/>
                      <a:t>T</a:t>
                    </a:r>
                    <a:r>
                      <a:rPr lang="en-US" sz="800" dirty="0" smtClean="0"/>
                      <a:t>1</a:t>
                    </a:r>
                    <a:r>
                      <a:rPr lang="en-US" sz="1100" dirty="0" smtClean="0"/>
                      <a:t>+2</a:t>
                    </a:r>
                    <a:endParaRPr lang="en-US" sz="1100" dirty="0"/>
                  </a:p>
                </p:txBody>
              </p:sp>
              <p:sp>
                <p:nvSpPr>
                  <p:cNvPr id="199" name="TextBox 198"/>
                  <p:cNvSpPr txBox="1"/>
                  <p:nvPr/>
                </p:nvSpPr>
                <p:spPr>
                  <a:xfrm>
                    <a:off x="232848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197" name="TextBox 196"/>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grpSp>
            <p:nvGrpSpPr>
              <p:cNvPr id="16" name="组合 15"/>
              <p:cNvGrpSpPr/>
              <p:nvPr/>
            </p:nvGrpSpPr>
            <p:grpSpPr>
              <a:xfrm>
                <a:off x="1676400" y="990084"/>
                <a:ext cx="537360" cy="4115316"/>
                <a:chOff x="759618" y="990084"/>
                <a:chExt cx="537360" cy="4115316"/>
              </a:xfrm>
            </p:grpSpPr>
            <p:sp>
              <p:nvSpPr>
                <p:cNvPr id="163" name="左中括号 162"/>
                <p:cNvSpPr/>
                <p:nvPr/>
              </p:nvSpPr>
              <p:spPr>
                <a:xfrm>
                  <a:off x="762000" y="990600"/>
                  <a:ext cx="45719"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4" name="左中括号 163"/>
                <p:cNvSpPr/>
                <p:nvPr/>
              </p:nvSpPr>
              <p:spPr>
                <a:xfrm rot="10800000">
                  <a:off x="1219201" y="990084"/>
                  <a:ext cx="56221" cy="4114800"/>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8" name="TextBox 167"/>
                <p:cNvSpPr txBox="1"/>
                <p:nvPr/>
              </p:nvSpPr>
              <p:spPr>
                <a:xfrm>
                  <a:off x="788413" y="1295400"/>
                  <a:ext cx="466794" cy="307777"/>
                </a:xfrm>
                <a:prstGeom prst="rect">
                  <a:avLst/>
                </a:prstGeom>
                <a:noFill/>
              </p:spPr>
              <p:txBody>
                <a:bodyPr wrap="none" rtlCol="0">
                  <a:spAutoFit/>
                </a:bodyPr>
                <a:lstStyle/>
                <a:p>
                  <a:r>
                    <a:rPr lang="en-US" altLang="zh-CN" sz="1400" dirty="0" smtClean="0"/>
                    <a:t>X</a:t>
                  </a:r>
                  <a:r>
                    <a:rPr lang="en-US" altLang="zh-CN" sz="1100" dirty="0" smtClean="0"/>
                    <a:t>p-1</a:t>
                  </a:r>
                  <a:endParaRPr lang="en-US" sz="1100" dirty="0"/>
                </a:p>
              </p:txBody>
            </p:sp>
            <p:sp>
              <p:nvSpPr>
                <p:cNvPr id="169" name="TextBox 168"/>
                <p:cNvSpPr txBox="1"/>
                <p:nvPr/>
              </p:nvSpPr>
              <p:spPr>
                <a:xfrm>
                  <a:off x="855087" y="1727200"/>
                  <a:ext cx="351378" cy="307777"/>
                </a:xfrm>
                <a:prstGeom prst="rect">
                  <a:avLst/>
                </a:prstGeom>
                <a:noFill/>
              </p:spPr>
              <p:txBody>
                <a:bodyPr wrap="none" rtlCol="0">
                  <a:spAutoFit/>
                </a:bodyPr>
                <a:lstStyle/>
                <a:p>
                  <a:r>
                    <a:rPr lang="en-US" altLang="zh-CN" sz="1400" dirty="0" err="1" smtClean="0"/>
                    <a:t>X</a:t>
                  </a:r>
                  <a:r>
                    <a:rPr lang="en-US" altLang="zh-CN" sz="1100" dirty="0" err="1" smtClean="0"/>
                    <a:t>p</a:t>
                  </a:r>
                  <a:endParaRPr lang="en-US" sz="1100" dirty="0"/>
                </a:p>
              </p:txBody>
            </p:sp>
            <p:sp>
              <p:nvSpPr>
                <p:cNvPr id="170" name="TextBox 169"/>
                <p:cNvSpPr txBox="1"/>
                <p:nvPr/>
              </p:nvSpPr>
              <p:spPr>
                <a:xfrm>
                  <a:off x="778887" y="2892623"/>
                  <a:ext cx="492443"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1</a:t>
                  </a:r>
                  <a:r>
                    <a:rPr lang="en-US" altLang="zh-CN" sz="1050" dirty="0" smtClean="0"/>
                    <a:t>-1</a:t>
                  </a:r>
                  <a:endParaRPr lang="en-US" sz="1050" dirty="0"/>
                </a:p>
              </p:txBody>
            </p:sp>
            <p:sp>
              <p:nvSpPr>
                <p:cNvPr id="171" name="TextBox 170"/>
                <p:cNvSpPr txBox="1"/>
                <p:nvPr/>
              </p:nvSpPr>
              <p:spPr>
                <a:xfrm>
                  <a:off x="787244" y="4745890"/>
                  <a:ext cx="492443"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2</a:t>
                  </a:r>
                  <a:r>
                    <a:rPr lang="en-US" altLang="zh-CN" sz="1050" dirty="0" smtClean="0"/>
                    <a:t>-1</a:t>
                  </a:r>
                  <a:endParaRPr lang="en-US" sz="1050" dirty="0"/>
                </a:p>
              </p:txBody>
            </p:sp>
            <p:sp>
              <p:nvSpPr>
                <p:cNvPr id="204" name="TextBox 203"/>
                <p:cNvSpPr txBox="1"/>
                <p:nvPr/>
              </p:nvSpPr>
              <p:spPr>
                <a:xfrm>
                  <a:off x="854251" y="3197423"/>
                  <a:ext cx="381836"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1</a:t>
                  </a:r>
                  <a:endParaRPr lang="en-US" sz="1050" dirty="0"/>
                </a:p>
              </p:txBody>
            </p:sp>
            <p:sp>
              <p:nvSpPr>
                <p:cNvPr id="205" name="TextBox 204"/>
                <p:cNvSpPr txBox="1"/>
                <p:nvPr/>
              </p:nvSpPr>
              <p:spPr>
                <a:xfrm>
                  <a:off x="778887" y="3578423"/>
                  <a:ext cx="518091" cy="307777"/>
                </a:xfrm>
                <a:prstGeom prst="rect">
                  <a:avLst/>
                </a:prstGeom>
                <a:noFill/>
              </p:spPr>
              <p:txBody>
                <a:bodyPr wrap="none" rtlCol="0">
                  <a:spAutoFit/>
                </a:bodyPr>
                <a:lstStyle/>
                <a:p>
                  <a:r>
                    <a:rPr lang="en-US" altLang="zh-CN" sz="1400" dirty="0"/>
                    <a:t>X</a:t>
                  </a:r>
                  <a:r>
                    <a:rPr lang="en-US" altLang="zh-CN" sz="1050" dirty="0" smtClean="0"/>
                    <a:t>T</a:t>
                  </a:r>
                  <a:r>
                    <a:rPr lang="en-US" altLang="zh-CN" sz="600" dirty="0" smtClean="0"/>
                    <a:t>1</a:t>
                  </a:r>
                  <a:r>
                    <a:rPr lang="en-US" altLang="zh-CN" sz="1050" dirty="0" smtClean="0"/>
                    <a:t>+1</a:t>
                  </a:r>
                  <a:endParaRPr lang="en-US" sz="1050" dirty="0"/>
                </a:p>
              </p:txBody>
            </p:sp>
            <p:sp>
              <p:nvSpPr>
                <p:cNvPr id="207" name="TextBox 206"/>
                <p:cNvSpPr txBox="1"/>
                <p:nvPr/>
              </p:nvSpPr>
              <p:spPr>
                <a:xfrm>
                  <a:off x="759618" y="4392870"/>
                  <a:ext cx="492443" cy="307777"/>
                </a:xfrm>
                <a:prstGeom prst="rect">
                  <a:avLst/>
                </a:prstGeom>
                <a:noFill/>
              </p:spPr>
              <p:txBody>
                <a:bodyPr wrap="none" rtlCol="0">
                  <a:spAutoFit/>
                </a:bodyPr>
                <a:lstStyle/>
                <a:p>
                  <a:r>
                    <a:rPr lang="en-US" altLang="zh-CN" sz="1400" dirty="0" smtClean="0"/>
                    <a:t>X</a:t>
                  </a:r>
                  <a:r>
                    <a:rPr lang="en-US" altLang="zh-CN" sz="1050" dirty="0" smtClean="0"/>
                    <a:t>T</a:t>
                  </a:r>
                  <a:r>
                    <a:rPr lang="en-US" altLang="zh-CN" sz="600" dirty="0" smtClean="0"/>
                    <a:t>2</a:t>
                  </a:r>
                  <a:r>
                    <a:rPr lang="en-US" altLang="zh-CN" sz="1050" dirty="0" smtClean="0"/>
                    <a:t>-2</a:t>
                  </a:r>
                  <a:endParaRPr lang="en-US" sz="1050" dirty="0"/>
                </a:p>
              </p:txBody>
            </p:sp>
          </p:grpSp>
          <p:grpSp>
            <p:nvGrpSpPr>
              <p:cNvPr id="208" name="组合 207"/>
              <p:cNvGrpSpPr/>
              <p:nvPr/>
            </p:nvGrpSpPr>
            <p:grpSpPr>
              <a:xfrm>
                <a:off x="2590800" y="4277478"/>
                <a:ext cx="5173463" cy="445433"/>
                <a:chOff x="2590800" y="1621294"/>
                <a:chExt cx="5173463" cy="445433"/>
              </a:xfrm>
            </p:grpSpPr>
            <p:grpSp>
              <p:nvGrpSpPr>
                <p:cNvPr id="209" name="组合 208"/>
                <p:cNvGrpSpPr/>
                <p:nvPr/>
              </p:nvGrpSpPr>
              <p:grpSpPr>
                <a:xfrm>
                  <a:off x="2590800" y="1654550"/>
                  <a:ext cx="839461" cy="412177"/>
                  <a:chOff x="2783192" y="968750"/>
                  <a:chExt cx="839461" cy="412177"/>
                </a:xfrm>
              </p:grpSpPr>
              <p:sp>
                <p:nvSpPr>
                  <p:cNvPr id="217" name="TextBox 216"/>
                  <p:cNvSpPr txBox="1"/>
                  <p:nvPr/>
                </p:nvSpPr>
                <p:spPr>
                  <a:xfrm>
                    <a:off x="2783192" y="1073150"/>
                    <a:ext cx="839461" cy="307777"/>
                  </a:xfrm>
                  <a:prstGeom prst="rect">
                    <a:avLst/>
                  </a:prstGeom>
                  <a:noFill/>
                </p:spPr>
                <p:txBody>
                  <a:bodyPr wrap="none" rtlCol="0">
                    <a:spAutoFit/>
                  </a:bodyPr>
                  <a:lstStyle/>
                  <a:p>
                    <a:r>
                      <a:rPr lang="en-US" sz="1400" dirty="0" smtClean="0"/>
                      <a:t>logRV</a:t>
                    </a:r>
                    <a:r>
                      <a:rPr lang="en-US" altLang="zh-CN" sz="1100" dirty="0" smtClean="0"/>
                      <a:t>T</a:t>
                    </a:r>
                    <a:r>
                      <a:rPr lang="en-US" altLang="zh-CN" sz="800" dirty="0" smtClean="0"/>
                      <a:t>2</a:t>
                    </a:r>
                    <a:r>
                      <a:rPr lang="en-US" altLang="zh-CN" sz="1100" dirty="0" smtClean="0"/>
                      <a:t>-1</a:t>
                    </a:r>
                    <a:endParaRPr lang="en-US" sz="1100" dirty="0"/>
                  </a:p>
                </p:txBody>
              </p:sp>
              <p:sp>
                <p:nvSpPr>
                  <p:cNvPr id="218" name="TextBox 217"/>
                  <p:cNvSpPr txBox="1"/>
                  <p:nvPr/>
                </p:nvSpPr>
                <p:spPr>
                  <a:xfrm>
                    <a:off x="3200400" y="968750"/>
                    <a:ext cx="343364" cy="316548"/>
                  </a:xfrm>
                  <a:prstGeom prst="rect">
                    <a:avLst/>
                  </a:prstGeom>
                  <a:noFill/>
                </p:spPr>
                <p:txBody>
                  <a:bodyPr wrap="none" rtlCol="0">
                    <a:spAutoFit/>
                  </a:bodyPr>
                  <a:lstStyle/>
                  <a:p>
                    <a:r>
                      <a:rPr lang="en-US" altLang="zh-CN" sz="1050" dirty="0" smtClean="0"/>
                      <a:t>(0)</a:t>
                    </a:r>
                    <a:endParaRPr lang="en-US" sz="1050" dirty="0"/>
                  </a:p>
                </p:txBody>
              </p:sp>
            </p:grpSp>
            <p:grpSp>
              <p:nvGrpSpPr>
                <p:cNvPr id="210" name="组合 209"/>
                <p:cNvGrpSpPr/>
                <p:nvPr/>
              </p:nvGrpSpPr>
              <p:grpSpPr>
                <a:xfrm>
                  <a:off x="3531216" y="1621294"/>
                  <a:ext cx="4233047" cy="432667"/>
                  <a:chOff x="3025108" y="935494"/>
                  <a:chExt cx="4233047" cy="432667"/>
                </a:xfrm>
              </p:grpSpPr>
              <p:sp>
                <p:nvSpPr>
                  <p:cNvPr id="215" name="TextBox 214"/>
                  <p:cNvSpPr txBox="1"/>
                  <p:nvPr/>
                </p:nvSpPr>
                <p:spPr>
                  <a:xfrm>
                    <a:off x="3025108" y="1060384"/>
                    <a:ext cx="961361" cy="307777"/>
                  </a:xfrm>
                  <a:prstGeom prst="rect">
                    <a:avLst/>
                  </a:prstGeom>
                  <a:noFill/>
                </p:spPr>
                <p:txBody>
                  <a:bodyPr wrap="squar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6" name="TextBox 215"/>
                  <p:cNvSpPr txBox="1"/>
                  <p:nvPr/>
                </p:nvSpPr>
                <p:spPr>
                  <a:xfrm>
                    <a:off x="3485920" y="967367"/>
                    <a:ext cx="382210" cy="253916"/>
                  </a:xfrm>
                  <a:prstGeom prst="rect">
                    <a:avLst/>
                  </a:prstGeom>
                  <a:noFill/>
                </p:spPr>
                <p:txBody>
                  <a:bodyPr wrap="square" rtlCol="0">
                    <a:spAutoFit/>
                  </a:bodyPr>
                  <a:lstStyle/>
                  <a:p>
                    <a:r>
                      <a:rPr lang="en-US" altLang="zh-CN" sz="1050" dirty="0" smtClean="0"/>
                      <a:t>(0)</a:t>
                    </a:r>
                    <a:endParaRPr lang="en-US" sz="1050" dirty="0"/>
                  </a:p>
                </p:txBody>
              </p:sp>
              <p:sp>
                <p:nvSpPr>
                  <p:cNvPr id="258" name="TextBox 257"/>
                  <p:cNvSpPr txBox="1"/>
                  <p:nvPr/>
                </p:nvSpPr>
                <p:spPr>
                  <a:xfrm>
                    <a:off x="6296794" y="1028511"/>
                    <a:ext cx="961361" cy="307777"/>
                  </a:xfrm>
                  <a:prstGeom prst="rect">
                    <a:avLst/>
                  </a:prstGeom>
                  <a:noFill/>
                </p:spPr>
                <p:txBody>
                  <a:bodyPr wrap="squar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61" name="TextBox 260"/>
                  <p:cNvSpPr txBox="1"/>
                  <p:nvPr/>
                </p:nvSpPr>
                <p:spPr>
                  <a:xfrm>
                    <a:off x="6757606" y="935494"/>
                    <a:ext cx="382210" cy="253916"/>
                  </a:xfrm>
                  <a:prstGeom prst="rect">
                    <a:avLst/>
                  </a:prstGeom>
                  <a:noFill/>
                </p:spPr>
                <p:txBody>
                  <a:bodyPr wrap="square" rtlCol="0">
                    <a:spAutoFit/>
                  </a:bodyPr>
                  <a:lstStyle/>
                  <a:p>
                    <a:r>
                      <a:rPr lang="en-US" altLang="zh-CN" sz="1050" dirty="0" smtClean="0"/>
                      <a:t>(0)</a:t>
                    </a:r>
                    <a:endParaRPr lang="en-US" sz="1050" dirty="0"/>
                  </a:p>
                </p:txBody>
              </p:sp>
            </p:grpSp>
            <p:grpSp>
              <p:nvGrpSpPr>
                <p:cNvPr id="211" name="组合 210"/>
                <p:cNvGrpSpPr/>
                <p:nvPr/>
              </p:nvGrpSpPr>
              <p:grpSpPr>
                <a:xfrm>
                  <a:off x="5840031" y="1631827"/>
                  <a:ext cx="839461" cy="403027"/>
                  <a:chOff x="1917623" y="946027"/>
                  <a:chExt cx="839461" cy="403027"/>
                </a:xfrm>
              </p:grpSpPr>
              <p:sp>
                <p:nvSpPr>
                  <p:cNvPr id="213" name="TextBox 212"/>
                  <p:cNvSpPr txBox="1"/>
                  <p:nvPr/>
                </p:nvSpPr>
                <p:spPr>
                  <a:xfrm>
                    <a:off x="1917623" y="1041277"/>
                    <a:ext cx="839461" cy="307777"/>
                  </a:xfrm>
                  <a:prstGeom prst="rect">
                    <a:avLst/>
                  </a:prstGeom>
                  <a:noFill/>
                </p:spPr>
                <p:txBody>
                  <a:bodyPr wrap="none" rtlCol="0">
                    <a:spAutoFit/>
                  </a:bodyPr>
                  <a:lstStyle/>
                  <a:p>
                    <a:r>
                      <a:rPr lang="en-US" sz="1400" dirty="0" smtClean="0"/>
                      <a:t>logRV</a:t>
                    </a:r>
                    <a:r>
                      <a:rPr lang="en-US" sz="1100" dirty="0" smtClean="0"/>
                      <a:t>T</a:t>
                    </a:r>
                    <a:r>
                      <a:rPr lang="en-US" altLang="zh-CN" sz="800" dirty="0"/>
                      <a:t>2</a:t>
                    </a:r>
                    <a:r>
                      <a:rPr lang="en-US" altLang="zh-CN" sz="1100" dirty="0" smtClean="0"/>
                      <a:t>-1</a:t>
                    </a:r>
                    <a:endParaRPr lang="en-US" sz="1100" dirty="0"/>
                  </a:p>
                </p:txBody>
              </p:sp>
              <p:sp>
                <p:nvSpPr>
                  <p:cNvPr id="214" name="TextBox 213"/>
                  <p:cNvSpPr txBox="1"/>
                  <p:nvPr/>
                </p:nvSpPr>
                <p:spPr>
                  <a:xfrm>
                    <a:off x="2328481" y="946027"/>
                    <a:ext cx="333746" cy="253916"/>
                  </a:xfrm>
                  <a:prstGeom prst="rect">
                    <a:avLst/>
                  </a:prstGeom>
                  <a:noFill/>
                </p:spPr>
                <p:txBody>
                  <a:bodyPr wrap="none" rtlCol="0">
                    <a:spAutoFit/>
                  </a:bodyPr>
                  <a:lstStyle/>
                  <a:p>
                    <a:r>
                      <a:rPr lang="en-US" altLang="zh-CN" sz="1050" dirty="0" smtClean="0"/>
                      <a:t>(8)</a:t>
                    </a:r>
                    <a:endParaRPr lang="en-US" sz="1050" dirty="0"/>
                  </a:p>
                </p:txBody>
              </p:sp>
            </p:grpSp>
            <p:sp>
              <p:nvSpPr>
                <p:cNvPr id="212" name="TextBox 211"/>
                <p:cNvSpPr txBox="1"/>
                <p:nvPr/>
              </p:nvSpPr>
              <p:spPr>
                <a:xfrm>
                  <a:off x="4438869" y="1662176"/>
                  <a:ext cx="1553630" cy="307777"/>
                </a:xfrm>
                <a:prstGeom prst="rect">
                  <a:avLst/>
                </a:prstGeom>
                <a:noFill/>
              </p:spPr>
              <p:txBody>
                <a:bodyPr wrap="none" rtlCol="0">
                  <a:spAutoFit/>
                </a:bodyPr>
                <a:lstStyle/>
                <a:p>
                  <a:r>
                    <a:rPr lang="en-US" sz="1400" dirty="0" smtClean="0"/>
                    <a:t>………………….………..</a:t>
                  </a:r>
                  <a:endParaRPr lang="en-US" sz="1400" dirty="0"/>
                </a:p>
              </p:txBody>
            </p:sp>
          </p:grpSp>
          <p:sp>
            <p:nvSpPr>
              <p:cNvPr id="18" name="TextBox 17"/>
              <p:cNvSpPr txBox="1"/>
              <p:nvPr/>
            </p:nvSpPr>
            <p:spPr>
              <a:xfrm>
                <a:off x="2819400" y="2074680"/>
                <a:ext cx="461665" cy="804029"/>
              </a:xfrm>
              <a:prstGeom prst="rect">
                <a:avLst/>
              </a:prstGeom>
              <a:noFill/>
            </p:spPr>
            <p:txBody>
              <a:bodyPr vert="eaVert" wrap="square" rtlCol="0">
                <a:spAutoFit/>
              </a:bodyPr>
              <a:lstStyle/>
              <a:p>
                <a:r>
                  <a:rPr lang="en-US" dirty="0" smtClean="0"/>
                  <a:t>…......…</a:t>
                </a:r>
                <a:endParaRPr lang="en-US" dirty="0"/>
              </a:p>
            </p:txBody>
          </p:sp>
          <p:sp>
            <p:nvSpPr>
              <p:cNvPr id="220" name="TextBox 219"/>
              <p:cNvSpPr txBox="1"/>
              <p:nvPr/>
            </p:nvSpPr>
            <p:spPr>
              <a:xfrm>
                <a:off x="3812566" y="2041328"/>
                <a:ext cx="466282" cy="837382"/>
              </a:xfrm>
              <a:prstGeom prst="rect">
                <a:avLst/>
              </a:prstGeom>
              <a:noFill/>
            </p:spPr>
            <p:txBody>
              <a:bodyPr vert="eaVert" wrap="square" rtlCol="0">
                <a:spAutoFit/>
              </a:bodyPr>
              <a:lstStyle/>
              <a:p>
                <a:r>
                  <a:rPr lang="en-US" dirty="0" smtClean="0"/>
                  <a:t>…......…</a:t>
                </a:r>
                <a:endParaRPr lang="en-US" dirty="0"/>
              </a:p>
            </p:txBody>
          </p:sp>
          <p:sp>
            <p:nvSpPr>
              <p:cNvPr id="221" name="TextBox 220"/>
              <p:cNvSpPr txBox="1"/>
              <p:nvPr/>
            </p:nvSpPr>
            <p:spPr>
              <a:xfrm>
                <a:off x="5987847" y="2042807"/>
                <a:ext cx="461665" cy="804029"/>
              </a:xfrm>
              <a:prstGeom prst="rect">
                <a:avLst/>
              </a:prstGeom>
              <a:noFill/>
            </p:spPr>
            <p:txBody>
              <a:bodyPr vert="eaVert" wrap="square" rtlCol="0">
                <a:spAutoFit/>
              </a:bodyPr>
              <a:lstStyle/>
              <a:p>
                <a:r>
                  <a:rPr lang="en-US" dirty="0" smtClean="0"/>
                  <a:t>…......…</a:t>
                </a:r>
                <a:endParaRPr lang="en-US" dirty="0"/>
              </a:p>
            </p:txBody>
          </p:sp>
          <p:sp>
            <p:nvSpPr>
              <p:cNvPr id="223" name="TextBox 222"/>
              <p:cNvSpPr txBox="1"/>
              <p:nvPr/>
            </p:nvSpPr>
            <p:spPr>
              <a:xfrm>
                <a:off x="2819400" y="3767971"/>
                <a:ext cx="461665" cy="804029"/>
              </a:xfrm>
              <a:prstGeom prst="rect">
                <a:avLst/>
              </a:prstGeom>
              <a:noFill/>
            </p:spPr>
            <p:txBody>
              <a:bodyPr vert="eaVert" wrap="square" rtlCol="0">
                <a:spAutoFit/>
              </a:bodyPr>
              <a:lstStyle/>
              <a:p>
                <a:pPr algn="ctr"/>
                <a:r>
                  <a:rPr lang="en-US" dirty="0" smtClean="0"/>
                  <a:t>…...</a:t>
                </a:r>
                <a:endParaRPr lang="en-US" dirty="0"/>
              </a:p>
            </p:txBody>
          </p:sp>
          <p:sp>
            <p:nvSpPr>
              <p:cNvPr id="228" name="TextBox 227"/>
              <p:cNvSpPr txBox="1"/>
              <p:nvPr/>
            </p:nvSpPr>
            <p:spPr>
              <a:xfrm>
                <a:off x="1752600" y="2074680"/>
                <a:ext cx="461665" cy="804029"/>
              </a:xfrm>
              <a:prstGeom prst="rect">
                <a:avLst/>
              </a:prstGeom>
              <a:noFill/>
            </p:spPr>
            <p:txBody>
              <a:bodyPr vert="eaVert" wrap="square" rtlCol="0">
                <a:spAutoFit/>
              </a:bodyPr>
              <a:lstStyle/>
              <a:p>
                <a:r>
                  <a:rPr lang="en-US" dirty="0" smtClean="0"/>
                  <a:t>…......…</a:t>
                </a:r>
                <a:endParaRPr lang="en-US" dirty="0"/>
              </a:p>
            </p:txBody>
          </p:sp>
          <p:sp>
            <p:nvSpPr>
              <p:cNvPr id="230" name="TextBox 229"/>
              <p:cNvSpPr txBox="1"/>
              <p:nvPr/>
            </p:nvSpPr>
            <p:spPr>
              <a:xfrm>
                <a:off x="4343400"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1" name="TextBox 230"/>
              <p:cNvSpPr txBox="1"/>
              <p:nvPr/>
            </p:nvSpPr>
            <p:spPr>
              <a:xfrm>
                <a:off x="5182594" y="2074681"/>
                <a:ext cx="461665" cy="804028"/>
              </a:xfrm>
              <a:prstGeom prst="rect">
                <a:avLst/>
              </a:prstGeom>
              <a:noFill/>
            </p:spPr>
            <p:txBody>
              <a:bodyPr vert="eaVert" wrap="square" rtlCol="0">
                <a:spAutoFit/>
              </a:bodyPr>
              <a:lstStyle/>
              <a:p>
                <a:pPr algn="ctr"/>
                <a:r>
                  <a:rPr lang="en-US" dirty="0" smtClean="0"/>
                  <a:t>…......…</a:t>
                </a:r>
                <a:endParaRPr lang="en-US" dirty="0"/>
              </a:p>
            </p:txBody>
          </p:sp>
          <p:sp>
            <p:nvSpPr>
              <p:cNvPr id="233" name="TextBox 232"/>
              <p:cNvSpPr txBox="1"/>
              <p:nvPr/>
            </p:nvSpPr>
            <p:spPr>
              <a:xfrm>
                <a:off x="4343400" y="3746185"/>
                <a:ext cx="461665" cy="804028"/>
              </a:xfrm>
              <a:prstGeom prst="rect">
                <a:avLst/>
              </a:prstGeom>
              <a:noFill/>
            </p:spPr>
            <p:txBody>
              <a:bodyPr vert="eaVert" wrap="square" rtlCol="0">
                <a:spAutoFit/>
              </a:bodyPr>
              <a:lstStyle/>
              <a:p>
                <a:pPr algn="ctr"/>
                <a:r>
                  <a:rPr lang="en-US" dirty="0" smtClean="0"/>
                  <a:t>…...</a:t>
                </a:r>
                <a:endParaRPr lang="en-US" dirty="0"/>
              </a:p>
            </p:txBody>
          </p:sp>
          <p:sp>
            <p:nvSpPr>
              <p:cNvPr id="234" name="TextBox 233"/>
              <p:cNvSpPr txBox="1"/>
              <p:nvPr/>
            </p:nvSpPr>
            <p:spPr>
              <a:xfrm>
                <a:off x="5182594" y="3746185"/>
                <a:ext cx="461665" cy="804028"/>
              </a:xfrm>
              <a:prstGeom prst="rect">
                <a:avLst/>
              </a:prstGeom>
              <a:noFill/>
            </p:spPr>
            <p:txBody>
              <a:bodyPr vert="eaVert" wrap="square" rtlCol="0">
                <a:spAutoFit/>
              </a:bodyPr>
              <a:lstStyle/>
              <a:p>
                <a:pPr algn="ctr"/>
                <a:r>
                  <a:rPr lang="en-US" dirty="0" smtClean="0"/>
                  <a:t>…...</a:t>
                </a:r>
                <a:endParaRPr lang="en-US" dirty="0"/>
              </a:p>
            </p:txBody>
          </p:sp>
          <mc:AlternateContent xmlns:mc="http://schemas.openxmlformats.org/markup-compatibility/2006" xmlns:a14="http://schemas.microsoft.com/office/drawing/2010/main">
            <mc:Choice Requires="a14">
              <p:sp>
                <p:nvSpPr>
                  <p:cNvPr id="236" name="TextBox 235"/>
                  <p:cNvSpPr txBox="1"/>
                  <p:nvPr/>
                </p:nvSpPr>
                <p:spPr>
                  <a:xfrm>
                    <a:off x="1118488" y="5334000"/>
                    <a:ext cx="1892042" cy="991553"/>
                  </a:xfrm>
                  <a:prstGeom prst="rect">
                    <a:avLst/>
                  </a:prstGeom>
                  <a:noFill/>
                  <a:ln w="12700">
                    <a:solidFill>
                      <a:srgbClr val="00B050"/>
                    </a:solidFill>
                  </a:ln>
                </p:spPr>
                <p:txBody>
                  <a:bodyPr wrap="square" rtlCol="0">
                    <a:spAutoFit/>
                  </a:bodyPr>
                  <a:lstStyle/>
                  <a:p>
                    <a:pPr algn="ctr"/>
                    <a:r>
                      <a:rPr lang="en-US" sz="1400" dirty="0" smtClean="0"/>
                      <a:t>The X argument </a:t>
                    </a:r>
                    <a:r>
                      <a:rPr lang="en-US" altLang="zh-CN" sz="1400" dirty="0" smtClean="0"/>
                      <a:t>passed into </a:t>
                    </a:r>
                    <a:r>
                      <a:rPr lang="en-US" sz="1400" dirty="0" smtClean="0"/>
                      <a:t>the first fitted </a:t>
                    </a:r>
                  </a:p>
                  <a:p>
                    <a:pPr algn="ctr"/>
                    <a:r>
                      <a:rPr lang="en-US" sz="1400" dirty="0" smtClean="0"/>
                      <a:t>mode</a:t>
                    </a:r>
                    <a:r>
                      <a:rPr lang="en-US" altLang="zh-CN" sz="1400" dirty="0" smtClean="0"/>
                      <a:t>l to make the </a:t>
                    </a:r>
                  </a:p>
                  <a:p>
                    <a:pPr algn="ctr"/>
                    <a:r>
                      <a:rPr lang="en-US" altLang="zh-CN" sz="1400" dirty="0" smtClean="0"/>
                      <a:t>first prediction </a:t>
                    </a:r>
                    <a14:m>
                      <m:oMath xmlns:m="http://schemas.openxmlformats.org/officeDocument/2006/math">
                        <m:acc>
                          <m:accPr>
                            <m:chr m:val="̂"/>
                            <m:ctrlPr>
                              <a:rPr lang="en-US" sz="1400" i="1" smtClean="0">
                                <a:latin typeface="Cambria Math" panose="02040503050406030204" pitchFamily="18" charset="0"/>
                              </a:rPr>
                            </m:ctrlPr>
                          </m:accPr>
                          <m:e>
                            <m:r>
                              <m:rPr>
                                <m:sty m:val="p"/>
                              </m:rPr>
                              <a:rPr lang="en-US" sz="1400">
                                <a:latin typeface="Cambria Math"/>
                              </a:rPr>
                              <m:t>Y</m:t>
                            </m:r>
                          </m:e>
                        </m:acc>
                      </m:oMath>
                    </a14:m>
                    <a:r>
                      <a:rPr lang="en-US" altLang="zh-CN" sz="1100" dirty="0" smtClean="0"/>
                      <a:t>T</a:t>
                    </a:r>
                    <a:r>
                      <a:rPr lang="en-US" altLang="zh-CN" sz="600" dirty="0" smtClean="0"/>
                      <a:t>1</a:t>
                    </a:r>
                    <a:r>
                      <a:rPr lang="en-US" altLang="zh-CN" sz="1100" dirty="0" smtClean="0"/>
                      <a:t>+1</a:t>
                    </a:r>
                    <a:endParaRPr lang="en-US" sz="1100" dirty="0"/>
                  </a:p>
                </p:txBody>
              </p:sp>
            </mc:Choice>
            <mc:Fallback xmlns="">
              <p:sp>
                <p:nvSpPr>
                  <p:cNvPr id="236" name="TextBox 235"/>
                  <p:cNvSpPr txBox="1">
                    <a:spLocks noRot="1" noChangeAspect="1" noMove="1" noResize="1" noEditPoints="1" noAdjustHandles="1" noChangeArrowheads="1" noChangeShapeType="1" noTextEdit="1"/>
                  </p:cNvSpPr>
                  <p:nvPr/>
                </p:nvSpPr>
                <p:spPr>
                  <a:xfrm>
                    <a:off x="1118488" y="5334000"/>
                    <a:ext cx="1892042" cy="991553"/>
                  </a:xfrm>
                  <a:prstGeom prst="rect">
                    <a:avLst/>
                  </a:prstGeom>
                  <a:blipFill rotWithShape="1">
                    <a:blip r:embed="rId3"/>
                    <a:stretch>
                      <a:fillRect r="-2244" b="-1818"/>
                    </a:stretch>
                  </a:blipFill>
                  <a:ln w="12700">
                    <a:solidFill>
                      <a:srgbClr val="00B05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p:cNvSpPr txBox="1"/>
                  <p:nvPr/>
                </p:nvSpPr>
                <p:spPr>
                  <a:xfrm>
                    <a:off x="3179691" y="5349388"/>
                    <a:ext cx="2035994" cy="984885"/>
                  </a:xfrm>
                  <a:prstGeom prst="rect">
                    <a:avLst/>
                  </a:prstGeom>
                  <a:noFill/>
                  <a:ln w="12700">
                    <a:solidFill>
                      <a:srgbClr val="A30563"/>
                    </a:solidFill>
                  </a:ln>
                </p:spPr>
                <p:txBody>
                  <a:bodyPr wrap="square" rtlCol="0">
                    <a:spAutoFit/>
                  </a:bodyPr>
                  <a:lstStyle/>
                  <a:p>
                    <a:pPr algn="ctr"/>
                    <a:r>
                      <a:rPr lang="en-US" sz="1400" dirty="0" smtClean="0"/>
                      <a:t>The X argument </a:t>
                    </a:r>
                    <a:r>
                      <a:rPr lang="en-US" altLang="zh-CN" sz="1400" dirty="0" smtClean="0"/>
                      <a:t>passed into </a:t>
                    </a:r>
                    <a:r>
                      <a:rPr lang="en-US" sz="1400" dirty="0" smtClean="0"/>
                      <a:t>the second fitted </a:t>
                    </a:r>
                  </a:p>
                  <a:p>
                    <a:pPr algn="ctr"/>
                    <a:r>
                      <a:rPr lang="en-US" sz="1400" dirty="0" smtClean="0"/>
                      <a:t>mode</a:t>
                    </a:r>
                    <a:r>
                      <a:rPr lang="en-US" altLang="zh-CN" sz="1400" dirty="0" smtClean="0"/>
                      <a:t>l to make the </a:t>
                    </a:r>
                  </a:p>
                  <a:p>
                    <a:pPr algn="ctr"/>
                    <a:r>
                      <a:rPr lang="en-US" altLang="zh-CN" sz="1400" dirty="0"/>
                      <a:t>s</a:t>
                    </a:r>
                    <a:r>
                      <a:rPr lang="en-US" altLang="zh-CN" sz="1400" dirty="0" smtClean="0"/>
                      <a:t>econd prediction </a:t>
                    </a:r>
                    <a14:m>
                      <m:oMath xmlns:m="http://schemas.openxmlformats.org/officeDocument/2006/math">
                        <m:acc>
                          <m:accPr>
                            <m:chr m:val="̂"/>
                            <m:ctrlPr>
                              <a:rPr lang="en-US" sz="1400" i="1" smtClean="0">
                                <a:latin typeface="Cambria Math" panose="02040503050406030204" pitchFamily="18" charset="0"/>
                              </a:rPr>
                            </m:ctrlPr>
                          </m:accPr>
                          <m:e>
                            <m:r>
                              <m:rPr>
                                <m:sty m:val="p"/>
                              </m:rPr>
                              <a:rPr lang="en-US" sz="1400">
                                <a:latin typeface="Cambria Math"/>
                              </a:rPr>
                              <m:t>Y</m:t>
                            </m:r>
                          </m:e>
                        </m:acc>
                      </m:oMath>
                    </a14:m>
                    <a:r>
                      <a:rPr lang="en-US" altLang="zh-CN" sz="1100" dirty="0" smtClean="0"/>
                      <a:t>T</a:t>
                    </a:r>
                    <a:r>
                      <a:rPr lang="en-US" altLang="zh-CN" sz="600" dirty="0" smtClean="0"/>
                      <a:t>1</a:t>
                    </a:r>
                    <a:r>
                      <a:rPr lang="en-US" altLang="zh-CN" sz="1100" dirty="0" smtClean="0"/>
                      <a:t>+2</a:t>
                    </a:r>
                    <a:endParaRPr lang="en-US" sz="1100" dirty="0"/>
                  </a:p>
                </p:txBody>
              </p:sp>
            </mc:Choice>
            <mc:Fallback xmlns="">
              <p:sp>
                <p:nvSpPr>
                  <p:cNvPr id="244" name="TextBox 243"/>
                  <p:cNvSpPr txBox="1">
                    <a:spLocks noRot="1" noChangeAspect="1" noMove="1" noResize="1" noEditPoints="1" noAdjustHandles="1" noChangeArrowheads="1" noChangeShapeType="1" noTextEdit="1"/>
                  </p:cNvSpPr>
                  <p:nvPr/>
                </p:nvSpPr>
                <p:spPr>
                  <a:xfrm>
                    <a:off x="3179691" y="5349388"/>
                    <a:ext cx="2035994" cy="984885"/>
                  </a:xfrm>
                  <a:prstGeom prst="rect">
                    <a:avLst/>
                  </a:prstGeom>
                  <a:blipFill rotWithShape="1">
                    <a:blip r:embed="rId4"/>
                    <a:stretch>
                      <a:fillRect b="-2439"/>
                    </a:stretch>
                  </a:blipFill>
                  <a:ln w="12700">
                    <a:solidFill>
                      <a:srgbClr val="A30563"/>
                    </a:solidFill>
                  </a:ln>
                </p:spPr>
                <p:txBody>
                  <a:bodyPr/>
                  <a:lstStyle/>
                  <a:p>
                    <a:r>
                      <a:rPr lang="en-US">
                        <a:noFill/>
                      </a:rPr>
                      <a:t> </a:t>
                    </a:r>
                  </a:p>
                </p:txBody>
              </p:sp>
            </mc:Fallback>
          </mc:AlternateContent>
          <p:sp>
            <p:nvSpPr>
              <p:cNvPr id="245" name="左大括号 244"/>
              <p:cNvSpPr/>
              <p:nvPr/>
            </p:nvSpPr>
            <p:spPr>
              <a:xfrm rot="10800000">
                <a:off x="8020270" y="990599"/>
                <a:ext cx="73152" cy="3636682"/>
              </a:xfrm>
              <a:prstGeom prst="leftBrace">
                <a:avLst>
                  <a:gd name="adj1" fmla="val 64063"/>
                  <a:gd name="adj2" fmla="val 50003"/>
                </a:avLst>
              </a:prstGeom>
              <a:ln w="127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49" name="矩形 248"/>
              <p:cNvSpPr/>
              <p:nvPr/>
            </p:nvSpPr>
            <p:spPr>
              <a:xfrm>
                <a:off x="2647950" y="4684696"/>
                <a:ext cx="5031250" cy="363404"/>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3" name="TextBox 252"/>
                  <p:cNvSpPr txBox="1"/>
                  <p:nvPr/>
                </p:nvSpPr>
                <p:spPr>
                  <a:xfrm>
                    <a:off x="5383432" y="5364182"/>
                    <a:ext cx="2186371" cy="984885"/>
                  </a:xfrm>
                  <a:prstGeom prst="rect">
                    <a:avLst/>
                  </a:prstGeom>
                  <a:noFill/>
                  <a:ln w="12700">
                    <a:solidFill>
                      <a:schemeClr val="accent6">
                        <a:lumMod val="75000"/>
                      </a:schemeClr>
                    </a:solidFill>
                  </a:ln>
                </p:spPr>
                <p:txBody>
                  <a:bodyPr wrap="square" rtlCol="0">
                    <a:spAutoFit/>
                  </a:bodyPr>
                  <a:lstStyle/>
                  <a:p>
                    <a:pPr algn="ctr"/>
                    <a:r>
                      <a:rPr lang="en-US" sz="1400" dirty="0" smtClean="0"/>
                      <a:t>The X argument </a:t>
                    </a:r>
                    <a:r>
                      <a:rPr lang="en-US" altLang="zh-CN" sz="1400" dirty="0" smtClean="0"/>
                      <a:t>passed into </a:t>
                    </a:r>
                    <a:r>
                      <a:rPr lang="en-US" sz="1400" dirty="0" smtClean="0"/>
                      <a:t>the last fitted </a:t>
                    </a:r>
                  </a:p>
                  <a:p>
                    <a:pPr algn="ctr"/>
                    <a:r>
                      <a:rPr lang="en-US" sz="1400" dirty="0" smtClean="0"/>
                      <a:t>mode</a:t>
                    </a:r>
                    <a:r>
                      <a:rPr lang="en-US" altLang="zh-CN" sz="1400" dirty="0" smtClean="0"/>
                      <a:t>l to make the </a:t>
                    </a:r>
                  </a:p>
                  <a:p>
                    <a:pPr algn="ctr"/>
                    <a:r>
                      <a:rPr lang="en-US" altLang="zh-CN" sz="1400" dirty="0" smtClean="0"/>
                      <a:t>Last prediction </a:t>
                    </a:r>
                    <a14:m>
                      <m:oMath xmlns:m="http://schemas.openxmlformats.org/officeDocument/2006/math">
                        <m:acc>
                          <m:accPr>
                            <m:chr m:val="̂"/>
                            <m:ctrlPr>
                              <a:rPr lang="en-US" sz="1400" i="1" smtClean="0">
                                <a:latin typeface="Cambria Math" panose="02040503050406030204" pitchFamily="18" charset="0"/>
                              </a:rPr>
                            </m:ctrlPr>
                          </m:accPr>
                          <m:e>
                            <m:r>
                              <m:rPr>
                                <m:sty m:val="p"/>
                              </m:rPr>
                              <a:rPr lang="en-US" sz="1400">
                                <a:latin typeface="Cambria Math"/>
                              </a:rPr>
                              <m:t>Y</m:t>
                            </m:r>
                          </m:e>
                        </m:acc>
                      </m:oMath>
                    </a14:m>
                    <a:r>
                      <a:rPr lang="en-US" altLang="zh-CN" sz="1100" dirty="0" smtClean="0"/>
                      <a:t>T</a:t>
                    </a:r>
                    <a:r>
                      <a:rPr lang="en-US" altLang="zh-CN" sz="600" dirty="0" smtClean="0"/>
                      <a:t>2</a:t>
                    </a:r>
                    <a:endParaRPr lang="en-US" sz="1100" dirty="0"/>
                  </a:p>
                </p:txBody>
              </p:sp>
            </mc:Choice>
            <mc:Fallback xmlns="">
              <p:sp>
                <p:nvSpPr>
                  <p:cNvPr id="253" name="TextBox 252"/>
                  <p:cNvSpPr txBox="1">
                    <a:spLocks noRot="1" noChangeAspect="1" noMove="1" noResize="1" noEditPoints="1" noAdjustHandles="1" noChangeArrowheads="1" noChangeShapeType="1" noTextEdit="1"/>
                  </p:cNvSpPr>
                  <p:nvPr/>
                </p:nvSpPr>
                <p:spPr>
                  <a:xfrm>
                    <a:off x="5383432" y="5364182"/>
                    <a:ext cx="2186371" cy="984885"/>
                  </a:xfrm>
                  <a:prstGeom prst="rect">
                    <a:avLst/>
                  </a:prstGeom>
                  <a:blipFill rotWithShape="1">
                    <a:blip r:embed="rId5"/>
                    <a:stretch>
                      <a:fillRect b="-2439"/>
                    </a:stretch>
                  </a:blipFill>
                  <a:ln w="12700">
                    <a:solidFill>
                      <a:schemeClr val="accent6">
                        <a:lumMod val="75000"/>
                      </a:schemeClr>
                    </a:solidFill>
                  </a:ln>
                </p:spPr>
                <p:txBody>
                  <a:bodyPr/>
                  <a:lstStyle/>
                  <a:p>
                    <a:r>
                      <a:rPr lang="en-US">
                        <a:noFill/>
                      </a:rPr>
                      <a:t> </a:t>
                    </a:r>
                  </a:p>
                </p:txBody>
              </p:sp>
            </mc:Fallback>
          </mc:AlternateContent>
          <p:sp>
            <p:nvSpPr>
              <p:cNvPr id="255" name="矩形 254"/>
              <p:cNvSpPr/>
              <p:nvPr/>
            </p:nvSpPr>
            <p:spPr>
              <a:xfrm>
                <a:off x="1770280" y="4722911"/>
                <a:ext cx="351711" cy="313160"/>
              </a:xfrm>
              <a:prstGeom prst="rect">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矩形 258"/>
              <p:cNvSpPr/>
              <p:nvPr/>
            </p:nvSpPr>
            <p:spPr>
              <a:xfrm>
                <a:off x="1733769" y="3578457"/>
                <a:ext cx="402213" cy="313160"/>
              </a:xfrm>
              <a:prstGeom prst="rect">
                <a:avLst/>
              </a:prstGeom>
              <a:noFill/>
              <a:ln w="12700">
                <a:solidFill>
                  <a:srgbClr val="A3056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TextBox 261"/>
              <p:cNvSpPr txBox="1"/>
              <p:nvPr/>
            </p:nvSpPr>
            <p:spPr>
              <a:xfrm>
                <a:off x="7084252" y="2009455"/>
                <a:ext cx="466282" cy="837382"/>
              </a:xfrm>
              <a:prstGeom prst="rect">
                <a:avLst/>
              </a:prstGeom>
              <a:noFill/>
            </p:spPr>
            <p:txBody>
              <a:bodyPr vert="eaVert" wrap="square" rtlCol="0">
                <a:spAutoFit/>
              </a:bodyPr>
              <a:lstStyle/>
              <a:p>
                <a:r>
                  <a:rPr lang="en-US" dirty="0" smtClean="0"/>
                  <a:t>…......…</a:t>
                </a:r>
                <a:endParaRPr lang="en-US" dirty="0"/>
              </a:p>
            </p:txBody>
          </p:sp>
        </p:grpSp>
        <p:sp>
          <p:nvSpPr>
            <p:cNvPr id="260" name="矩形 259"/>
            <p:cNvSpPr/>
            <p:nvPr/>
          </p:nvSpPr>
          <p:spPr>
            <a:xfrm>
              <a:off x="1337687" y="3232150"/>
              <a:ext cx="402213" cy="313160"/>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1" name="TextBox 270"/>
          <p:cNvSpPr txBox="1"/>
          <p:nvPr/>
        </p:nvSpPr>
        <p:spPr>
          <a:xfrm>
            <a:off x="7761801" y="1371600"/>
            <a:ext cx="1305999" cy="523220"/>
          </a:xfrm>
          <a:prstGeom prst="rect">
            <a:avLst/>
          </a:prstGeom>
          <a:noFill/>
          <a:ln w="12700">
            <a:solidFill>
              <a:srgbClr val="00B050"/>
            </a:solidFill>
          </a:ln>
        </p:spPr>
        <p:txBody>
          <a:bodyPr wrap="none" rtlCol="0">
            <a:spAutoFit/>
          </a:bodyPr>
          <a:lstStyle/>
          <a:p>
            <a:pPr algn="ctr"/>
            <a:r>
              <a:rPr lang="en-US" sz="1400" dirty="0" smtClean="0"/>
              <a:t>Data used to fit</a:t>
            </a:r>
          </a:p>
          <a:p>
            <a:pPr algn="ctr"/>
            <a:r>
              <a:rPr lang="en-US" sz="1400" dirty="0" smtClean="0"/>
              <a:t> the first mode</a:t>
            </a:r>
            <a:r>
              <a:rPr lang="en-US" altLang="zh-CN" sz="1400" dirty="0" smtClean="0"/>
              <a:t>l</a:t>
            </a:r>
            <a:endParaRPr lang="en-US" sz="1400" dirty="0"/>
          </a:p>
        </p:txBody>
      </p:sp>
      <p:sp>
        <p:nvSpPr>
          <p:cNvPr id="272" name="TextBox 271"/>
          <p:cNvSpPr txBox="1"/>
          <p:nvPr/>
        </p:nvSpPr>
        <p:spPr>
          <a:xfrm>
            <a:off x="7785692" y="1981200"/>
            <a:ext cx="1205908" cy="738664"/>
          </a:xfrm>
          <a:prstGeom prst="rect">
            <a:avLst/>
          </a:prstGeom>
          <a:noFill/>
          <a:ln w="12700">
            <a:solidFill>
              <a:srgbClr val="A30563"/>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smtClean="0"/>
              <a:t>second model</a:t>
            </a:r>
            <a:endParaRPr lang="en-US" sz="1400" dirty="0"/>
          </a:p>
        </p:txBody>
      </p:sp>
      <p:sp>
        <p:nvSpPr>
          <p:cNvPr id="273" name="TextBox 272"/>
          <p:cNvSpPr txBox="1"/>
          <p:nvPr/>
        </p:nvSpPr>
        <p:spPr>
          <a:xfrm>
            <a:off x="7865623" y="3147536"/>
            <a:ext cx="979371" cy="738664"/>
          </a:xfrm>
          <a:prstGeom prst="rect">
            <a:avLst/>
          </a:prstGeom>
          <a:noFill/>
          <a:ln w="12700">
            <a:solidFill>
              <a:schemeClr val="accent6">
                <a:lumMod val="75000"/>
              </a:schemeClr>
            </a:solidFill>
          </a:ln>
        </p:spPr>
        <p:txBody>
          <a:bodyPr wrap="none" rtlCol="0">
            <a:spAutoFit/>
          </a:bodyPr>
          <a:lstStyle/>
          <a:p>
            <a:pPr algn="ctr"/>
            <a:r>
              <a:rPr lang="en-US" sz="1400" dirty="0" smtClean="0"/>
              <a:t>Data used </a:t>
            </a:r>
          </a:p>
          <a:p>
            <a:pPr algn="ctr"/>
            <a:r>
              <a:rPr lang="en-US" sz="1400" dirty="0" smtClean="0"/>
              <a:t>to fit the </a:t>
            </a:r>
          </a:p>
          <a:p>
            <a:pPr algn="ctr"/>
            <a:r>
              <a:rPr lang="en-US" sz="1400" dirty="0"/>
              <a:t>l</a:t>
            </a:r>
            <a:r>
              <a:rPr lang="en-US" sz="1400" dirty="0" smtClean="0"/>
              <a:t>ast model</a:t>
            </a:r>
            <a:endParaRPr lang="en-US" sz="1400" dirty="0"/>
          </a:p>
        </p:txBody>
      </p:sp>
      <p:sp>
        <p:nvSpPr>
          <p:cNvPr id="274" name="矩形 273"/>
          <p:cNvSpPr/>
          <p:nvPr/>
        </p:nvSpPr>
        <p:spPr>
          <a:xfrm>
            <a:off x="2224668" y="3221654"/>
            <a:ext cx="5083771" cy="363404"/>
          </a:xfrm>
          <a:prstGeom prst="rect">
            <a:avLst/>
          </a:prstGeom>
          <a:no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矩形 274"/>
          <p:cNvSpPr/>
          <p:nvPr/>
        </p:nvSpPr>
        <p:spPr>
          <a:xfrm>
            <a:off x="2224668" y="3623158"/>
            <a:ext cx="5083771" cy="363404"/>
          </a:xfrm>
          <a:prstGeom prst="rect">
            <a:avLst/>
          </a:prstGeom>
          <a:noFill/>
          <a:ln w="12700">
            <a:solidFill>
              <a:srgbClr val="C806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肘形连接符 10"/>
          <p:cNvCxnSpPr/>
          <p:nvPr/>
        </p:nvCxnSpPr>
        <p:spPr>
          <a:xfrm rot="10800000" flipV="1">
            <a:off x="2026920" y="3374051"/>
            <a:ext cx="182880" cy="2011680"/>
          </a:xfrm>
          <a:prstGeom prst="bentConnector2">
            <a:avLst/>
          </a:prstGeom>
          <a:ln>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284" name="直接箭头连接符 283"/>
          <p:cNvCxnSpPr/>
          <p:nvPr/>
        </p:nvCxnSpPr>
        <p:spPr>
          <a:xfrm>
            <a:off x="3973969" y="3987739"/>
            <a:ext cx="0" cy="1413382"/>
          </a:xfrm>
          <a:prstGeom prst="straightConnector1">
            <a:avLst/>
          </a:prstGeom>
          <a:ln>
            <a:solidFill>
              <a:srgbClr val="A40482"/>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243990" y="5097416"/>
            <a:ext cx="0" cy="311139"/>
          </a:xfrm>
          <a:prstGeom prst="straightConnector1">
            <a:avLst/>
          </a:prstGeom>
          <a:ln>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fld id="{B06F3171-92E9-4797-AB00-F462CF1A82AE}" type="slidenum">
              <a:rPr lang="en-US" smtClean="0"/>
              <a:t>9</a:t>
            </a:fld>
            <a:endParaRPr lang="en-US"/>
          </a:p>
        </p:txBody>
      </p:sp>
    </p:spTree>
    <p:extLst>
      <p:ext uri="{BB962C8B-B14F-4D97-AF65-F5344CB8AC3E}">
        <p14:creationId xmlns:p14="http://schemas.microsoft.com/office/powerpoint/2010/main" val="187608759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a:t>
            </a:r>
            <a:r>
              <a:rPr lang="en-US" dirty="0" smtClean="0"/>
              <a:t>Sample – AUDUSD </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90</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220936506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a:t>
            </a:r>
            <a:r>
              <a:rPr lang="en-US" dirty="0" smtClean="0"/>
              <a:t>– CADUSD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91</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2603" y="1600200"/>
            <a:ext cx="7758793" cy="4525963"/>
          </a:xfrm>
        </p:spPr>
      </p:pic>
    </p:spTree>
    <p:extLst>
      <p:ext uri="{BB962C8B-B14F-4D97-AF65-F5344CB8AC3E}">
        <p14:creationId xmlns:p14="http://schemas.microsoft.com/office/powerpoint/2010/main" val="13828610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a:t>
            </a:r>
            <a:r>
              <a:rPr lang="en-US" dirty="0" smtClean="0"/>
              <a:t>– CHFUSD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92</a:t>
            </a:fld>
            <a:endParaRPr lang="en-US"/>
          </a:p>
        </p:txBody>
      </p:sp>
      <p:pic>
        <p:nvPicPr>
          <p:cNvPr id="47106" name="Picture 2" descr="CHFUSD k = 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03" y="1600200"/>
            <a:ext cx="77587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10120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EURUSD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93</a:t>
            </a:fld>
            <a:endParaRPr lang="en-US"/>
          </a:p>
        </p:txBody>
      </p:sp>
      <p:pic>
        <p:nvPicPr>
          <p:cNvPr id="48130" name="Picture 2" descr="EURUSD k = 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03" y="1600200"/>
            <a:ext cx="77587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55119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GBPUSD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94</a:t>
            </a:fld>
            <a:endParaRPr lang="en-US"/>
          </a:p>
        </p:txBody>
      </p:sp>
      <p:pic>
        <p:nvPicPr>
          <p:cNvPr id="49154" name="Picture 2" descr="GBPUSD k = 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03" y="1600200"/>
            <a:ext cx="77587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3741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NOKUSD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95</a:t>
            </a:fld>
            <a:endParaRPr lang="en-US"/>
          </a:p>
        </p:txBody>
      </p:sp>
      <p:pic>
        <p:nvPicPr>
          <p:cNvPr id="50178" name="Picture 2" descr="NOKUSD k = 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03" y="1600200"/>
            <a:ext cx="77587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44232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dirty="0" err="1"/>
              <a:t>ln</a:t>
            </a:r>
            <a:r>
              <a:rPr lang="en-US" dirty="0"/>
              <a:t>(SE) Plot for k* = 12 in the Test Sample – </a:t>
            </a:r>
            <a:r>
              <a:rPr lang="en-US" dirty="0" smtClean="0"/>
              <a:t>NZDUSD</a:t>
            </a:r>
            <a:endParaRPr lang="en-US" dirty="0"/>
          </a:p>
        </p:txBody>
      </p:sp>
      <p:sp>
        <p:nvSpPr>
          <p:cNvPr id="4" name="灯片编号占位符 3"/>
          <p:cNvSpPr>
            <a:spLocks noGrp="1"/>
          </p:cNvSpPr>
          <p:nvPr>
            <p:ph type="sldNum" sz="quarter" idx="12"/>
          </p:nvPr>
        </p:nvSpPr>
        <p:spPr/>
        <p:txBody>
          <a:bodyPr/>
          <a:lstStyle/>
          <a:p>
            <a:fld id="{B06F3171-92E9-4797-AB00-F462CF1A82AE}" type="slidenum">
              <a:rPr lang="en-US" smtClean="0"/>
              <a:t>96</a:t>
            </a:fld>
            <a:endParaRPr lang="en-US"/>
          </a:p>
        </p:txBody>
      </p:sp>
      <p:pic>
        <p:nvPicPr>
          <p:cNvPr id="51202" name="Picture 2" descr="NZDUSD k = 1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2603" y="1600200"/>
            <a:ext cx="7758793"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18452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0"/>
            <a:ext cx="8229600" cy="1143000"/>
          </a:xfrm>
        </p:spPr>
        <p:txBody>
          <a:bodyPr>
            <a:noAutofit/>
          </a:bodyPr>
          <a:lstStyle/>
          <a:p>
            <a:r>
              <a:rPr lang="en-US" sz="3200" dirty="0" smtClean="0"/>
              <a:t>Comparing Results of All Models</a:t>
            </a:r>
            <a:br>
              <a:rPr lang="en-US" sz="3200" dirty="0" smtClean="0"/>
            </a:br>
            <a:r>
              <a:rPr lang="en-US" sz="2000" dirty="0" smtClean="0"/>
              <a:t>Cross Validation Considered for LASSO and Ordered LASSO</a:t>
            </a:r>
            <a:endParaRPr lang="en-US" sz="2000" dirty="0"/>
          </a:p>
        </p:txBody>
      </p:sp>
      <p:sp>
        <p:nvSpPr>
          <p:cNvPr id="4" name="灯片编号占位符 3"/>
          <p:cNvSpPr>
            <a:spLocks noGrp="1"/>
          </p:cNvSpPr>
          <p:nvPr>
            <p:ph type="sldNum" sz="quarter" idx="12"/>
          </p:nvPr>
        </p:nvSpPr>
        <p:spPr/>
        <p:txBody>
          <a:bodyPr/>
          <a:lstStyle/>
          <a:p>
            <a:fld id="{B06F3171-92E9-4797-AB00-F462CF1A82AE}" type="slidenum">
              <a:rPr lang="en-US" smtClean="0"/>
              <a:t>97</a:t>
            </a:fld>
            <a:endParaRPr lang="en-US"/>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359704518"/>
              </p:ext>
            </p:extLst>
          </p:nvPr>
        </p:nvGraphicFramePr>
        <p:xfrm>
          <a:off x="169768" y="1408560"/>
          <a:ext cx="8804463" cy="4682230"/>
        </p:xfrm>
        <a:graphic>
          <a:graphicData uri="http://schemas.openxmlformats.org/drawingml/2006/table">
            <a:tbl>
              <a:tblPr/>
              <a:tblGrid>
                <a:gridCol w="313779"/>
                <a:gridCol w="1412000"/>
                <a:gridCol w="706001"/>
                <a:gridCol w="706001"/>
                <a:gridCol w="706001"/>
                <a:gridCol w="706001"/>
                <a:gridCol w="706001"/>
                <a:gridCol w="706001"/>
                <a:gridCol w="706001"/>
                <a:gridCol w="926390"/>
                <a:gridCol w="1210287"/>
              </a:tblGrid>
              <a:tr h="200035">
                <a:tc gridSpan="2">
                  <a:txBody>
                    <a:bodyPr/>
                    <a:lstStyle/>
                    <a:p>
                      <a:pPr algn="ctr" fontAlgn="b"/>
                      <a:r>
                        <a:rPr lang="en-US" sz="1100" b="1" i="0" u="none" strike="noStrike" dirty="0">
                          <a:solidFill>
                            <a:srgbClr val="808080"/>
                          </a:solidFill>
                          <a:effectLst/>
                          <a:latin typeface="Calibri" panose="020F0502020204030204" pitchFamily="34" charset="0"/>
                        </a:rPr>
                        <a:t>MSE Outputs for </a:t>
                      </a:r>
                      <a:br>
                        <a:rPr lang="en-US" sz="1100" b="1" i="0" u="none" strike="noStrike" dirty="0">
                          <a:solidFill>
                            <a:srgbClr val="808080"/>
                          </a:solidFill>
                          <a:effectLst/>
                          <a:latin typeface="Calibri" panose="020F0502020204030204" pitchFamily="34" charset="0"/>
                        </a:rPr>
                      </a:br>
                      <a:r>
                        <a:rPr lang="en-US" sz="1100" b="1" i="0" u="none" strike="noStrike" dirty="0">
                          <a:solidFill>
                            <a:srgbClr val="808080"/>
                          </a:solidFill>
                          <a:effectLst/>
                          <a:latin typeface="Calibri" panose="020F0502020204030204" pitchFamily="34" charset="0"/>
                        </a:rPr>
                        <a:t>All Models in HW2</a:t>
                      </a:r>
                    </a:p>
                  </a:txBody>
                  <a:tcPr marL="6238" marR="6238" marT="6238" marB="0" anchor="b">
                    <a:lnL>
                      <a:noFill/>
                    </a:lnL>
                    <a:lnR>
                      <a:noFill/>
                    </a:lnR>
                    <a:lnT>
                      <a:noFill/>
                    </a:lnT>
                    <a:lnB>
                      <a:noFill/>
                    </a:lnB>
                  </a:tcPr>
                </a:tc>
                <a:tc hMerge="1">
                  <a:txBody>
                    <a:bodyPr/>
                    <a:lstStyle/>
                    <a:p>
                      <a:endParaRPr lang="en-US"/>
                    </a:p>
                  </a:txBody>
                  <a:tcPr/>
                </a:tc>
                <a:tc>
                  <a:txBody>
                    <a:bodyPr/>
                    <a:lstStyle/>
                    <a:p>
                      <a:pPr algn="ctr" fontAlgn="b"/>
                      <a:r>
                        <a:rPr lang="en-US" sz="1100" b="1" i="0" u="none" strike="noStrike">
                          <a:solidFill>
                            <a:srgbClr val="000000"/>
                          </a:solidFill>
                          <a:effectLst/>
                          <a:latin typeface="Calibri" panose="020F0502020204030204" pitchFamily="34" charset="0"/>
                        </a:rPr>
                        <a:t>AUDUSD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CADUSD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CHFUSD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EURUSD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GBPUSD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NOKUSD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NZDUSD</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Sum of MSE</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Rank of Models</a:t>
                      </a:r>
                      <a:br>
                        <a:rPr lang="en-US" sz="1100" b="1" i="0" u="none" strike="noStrike">
                          <a:solidFill>
                            <a:srgbClr val="000000"/>
                          </a:solidFill>
                          <a:effectLst/>
                          <a:latin typeface="Calibri" panose="020F0502020204030204" pitchFamily="34" charset="0"/>
                        </a:rPr>
                      </a:br>
                      <a:r>
                        <a:rPr lang="en-US" sz="1100" b="1" i="0" u="none" strike="noStrike">
                          <a:solidFill>
                            <a:srgbClr val="000000"/>
                          </a:solidFill>
                          <a:effectLst/>
                          <a:latin typeface="Calibri" panose="020F0502020204030204" pitchFamily="34" charset="0"/>
                        </a:rPr>
                        <a:t>according to MSE</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0C9813"/>
                          </a:solidFill>
                          <a:effectLst/>
                          <a:latin typeface="Calibri" panose="020F0502020204030204" pitchFamily="34" charset="0"/>
                        </a:rPr>
                        <a:t>1</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dirty="0">
                          <a:solidFill>
                            <a:srgbClr val="0C9813"/>
                          </a:solidFill>
                          <a:effectLst/>
                          <a:latin typeface="Calibri" panose="020F0502020204030204" pitchFamily="34" charset="0"/>
                        </a:rPr>
                        <a:t>VAR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a:solidFill>
                            <a:srgbClr val="0C9813"/>
                          </a:solidFill>
                          <a:effectLst/>
                          <a:latin typeface="Calibri" panose="020F0502020204030204" pitchFamily="34" charset="0"/>
                        </a:rPr>
                        <a:t>0.045671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0.04143</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0.04419</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0.056841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0.05255</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0.033872</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0.039119</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0.313671919</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3366FF"/>
                          </a:solidFill>
                          <a:effectLst/>
                          <a:latin typeface="Calibri" panose="020F0502020204030204" pitchFamily="34" charset="0"/>
                        </a:rPr>
                        <a:t>11</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0C9813"/>
                          </a:solidFill>
                          <a:effectLst/>
                          <a:latin typeface="Calibri" panose="020F0502020204030204" pitchFamily="34" charset="0"/>
                        </a:rPr>
                        <a:t>2</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dirty="0">
                          <a:solidFill>
                            <a:srgbClr val="0C9813"/>
                          </a:solidFill>
                          <a:effectLst/>
                          <a:latin typeface="Calibri" panose="020F0502020204030204" pitchFamily="34" charset="0"/>
                        </a:rPr>
                        <a:t>VAR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a:solidFill>
                            <a:srgbClr val="0C9813"/>
                          </a:solidFill>
                          <a:effectLst/>
                          <a:latin typeface="Calibri" panose="020F0502020204030204" pitchFamily="34" charset="0"/>
                        </a:rPr>
                        <a:t>0.040417</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0.034713</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0.039197</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0.051169</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0.046634</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0.032085</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0.036353</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0.280568724</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10</a:t>
                      </a:r>
                    </a:p>
                  </a:txBody>
                  <a:tcPr marL="6238" marR="6238" marT="6238" marB="0" anchor="b">
                    <a:lnL>
                      <a:noFill/>
                    </a:lnL>
                    <a:lnR>
                      <a:noFill/>
                    </a:lnR>
                    <a:lnT>
                      <a:noFill/>
                    </a:lnT>
                    <a:lnB>
                      <a:noFill/>
                    </a:lnB>
                    <a:solidFill>
                      <a:srgbClr val="FFFF99"/>
                    </a:solidFill>
                  </a:tcPr>
                </a:tc>
              </a:tr>
              <a:tr h="134254">
                <a:tc>
                  <a:txBody>
                    <a:bodyPr/>
                    <a:lstStyle/>
                    <a:p>
                      <a:pPr algn="ctr" fontAlgn="b"/>
                      <a:r>
                        <a:rPr lang="en-US" sz="1100" b="1" i="0" u="none" strike="noStrike">
                          <a:solidFill>
                            <a:srgbClr val="0C9813"/>
                          </a:solidFill>
                          <a:effectLst/>
                          <a:latin typeface="Calibri" panose="020F0502020204030204" pitchFamily="34" charset="0"/>
                        </a:rPr>
                        <a:t>3</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dirty="0">
                          <a:solidFill>
                            <a:srgbClr val="0C9813"/>
                          </a:solidFill>
                          <a:effectLst/>
                          <a:latin typeface="Calibri" panose="020F0502020204030204" pitchFamily="34" charset="0"/>
                        </a:rPr>
                        <a:t>VAR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dirty="0">
                          <a:solidFill>
                            <a:srgbClr val="0C9813"/>
                          </a:solidFill>
                          <a:effectLst/>
                          <a:latin typeface="Calibri" panose="020F0502020204030204" pitchFamily="34" charset="0"/>
                        </a:rPr>
                        <a:t>0.04015</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0C9813"/>
                          </a:solidFill>
                          <a:effectLst/>
                          <a:latin typeface="Calibri" panose="020F0502020204030204" pitchFamily="34" charset="0"/>
                        </a:rPr>
                        <a:t>0.033551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0.038146</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0.049591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0.044558</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0.031219</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0.035639</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0.272853621</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9</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7030A0"/>
                          </a:solidFill>
                          <a:effectLst/>
                          <a:latin typeface="Calibri" panose="020F0502020204030204" pitchFamily="34" charset="0"/>
                        </a:rPr>
                        <a:t>4</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dirty="0">
                          <a:solidFill>
                            <a:srgbClr val="7030A0"/>
                          </a:solidFill>
                          <a:effectLst/>
                          <a:latin typeface="Calibri" panose="020F0502020204030204" pitchFamily="34" charset="0"/>
                        </a:rPr>
                        <a:t>LASSO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dirty="0">
                          <a:solidFill>
                            <a:srgbClr val="7030A0"/>
                          </a:solidFill>
                          <a:effectLst/>
                          <a:latin typeface="Calibri" panose="020F0502020204030204" pitchFamily="34" charset="0"/>
                        </a:rPr>
                        <a:t>0.000894</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7030A0"/>
                          </a:solidFill>
                          <a:effectLst/>
                          <a:latin typeface="Calibri" panose="020F0502020204030204" pitchFamily="34" charset="0"/>
                        </a:rPr>
                        <a:t>0.000618</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0.000889</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0.000594</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0.000554</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0.000942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0.001073</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0.005565278</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5</a:t>
                      </a:r>
                    </a:p>
                  </a:txBody>
                  <a:tcPr marL="6238" marR="6238" marT="6238" marB="0" anchor="b">
                    <a:lnL>
                      <a:noFill/>
                    </a:lnL>
                    <a:lnR>
                      <a:noFill/>
                    </a:lnR>
                    <a:lnT>
                      <a:noFill/>
                    </a:lnT>
                    <a:lnB>
                      <a:noFill/>
                    </a:lnB>
                    <a:solidFill>
                      <a:srgbClr val="99FFCC"/>
                    </a:solidFill>
                  </a:tcPr>
                </a:tc>
              </a:tr>
              <a:tr h="134254">
                <a:tc>
                  <a:txBody>
                    <a:bodyPr/>
                    <a:lstStyle/>
                    <a:p>
                      <a:pPr algn="ctr" fontAlgn="b"/>
                      <a:r>
                        <a:rPr lang="en-US" sz="1100" b="1" i="0" u="none" strike="noStrike">
                          <a:solidFill>
                            <a:srgbClr val="7030A0"/>
                          </a:solidFill>
                          <a:effectLst/>
                          <a:latin typeface="Calibri" panose="020F0502020204030204" pitchFamily="34" charset="0"/>
                        </a:rPr>
                        <a:t>5</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a:solidFill>
                            <a:srgbClr val="7030A0"/>
                          </a:solidFill>
                          <a:effectLst/>
                          <a:latin typeface="Calibri" panose="020F0502020204030204" pitchFamily="34" charset="0"/>
                        </a:rPr>
                        <a:t>LASSO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dirty="0">
                          <a:solidFill>
                            <a:srgbClr val="7030A0"/>
                          </a:solidFill>
                          <a:effectLst/>
                          <a:latin typeface="Calibri" panose="020F0502020204030204" pitchFamily="34" charset="0"/>
                        </a:rPr>
                        <a:t>0.001445</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0.001207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7030A0"/>
                          </a:solidFill>
                          <a:effectLst/>
                          <a:latin typeface="Calibri" panose="020F0502020204030204" pitchFamily="34" charset="0"/>
                        </a:rPr>
                        <a:t>0.001411</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0.000965</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0.000914</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0.001793</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0.001939</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0.009674383</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7</a:t>
                      </a:r>
                    </a:p>
                  </a:txBody>
                  <a:tcPr marL="6238" marR="6238" marT="6238" marB="0" anchor="b">
                    <a:lnL>
                      <a:noFill/>
                    </a:lnL>
                    <a:lnR>
                      <a:noFill/>
                    </a:lnR>
                    <a:lnT>
                      <a:noFill/>
                    </a:lnT>
                    <a:lnB>
                      <a:noFill/>
                    </a:lnB>
                    <a:solidFill>
                      <a:srgbClr val="FFFF99"/>
                    </a:solidFill>
                  </a:tcPr>
                </a:tc>
              </a:tr>
              <a:tr h="134254">
                <a:tc>
                  <a:txBody>
                    <a:bodyPr/>
                    <a:lstStyle/>
                    <a:p>
                      <a:pPr algn="ctr" fontAlgn="b"/>
                      <a:r>
                        <a:rPr lang="en-US" sz="1100" b="1" i="0" u="none" strike="noStrike">
                          <a:solidFill>
                            <a:srgbClr val="7030A0"/>
                          </a:solidFill>
                          <a:effectLst/>
                          <a:latin typeface="Calibri" panose="020F0502020204030204" pitchFamily="34" charset="0"/>
                        </a:rPr>
                        <a:t>6</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a:solidFill>
                            <a:srgbClr val="7030A0"/>
                          </a:solidFill>
                          <a:effectLst/>
                          <a:latin typeface="Calibri" panose="020F0502020204030204" pitchFamily="34" charset="0"/>
                        </a:rPr>
                        <a:t>LASSO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a:solidFill>
                            <a:srgbClr val="7030A0"/>
                          </a:solidFill>
                          <a:effectLst/>
                          <a:latin typeface="Calibri" panose="020F0502020204030204" pitchFamily="34" charset="0"/>
                        </a:rPr>
                        <a:t>0.001447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7030A0"/>
                          </a:solidFill>
                          <a:effectLst/>
                          <a:latin typeface="Calibri" panose="020F0502020204030204" pitchFamily="34" charset="0"/>
                        </a:rPr>
                        <a:t>0.001206</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7030A0"/>
                          </a:solidFill>
                          <a:effectLst/>
                          <a:latin typeface="Calibri" panose="020F0502020204030204" pitchFamily="34" charset="0"/>
                        </a:rPr>
                        <a:t>0.001411</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7030A0"/>
                          </a:solidFill>
                          <a:effectLst/>
                          <a:latin typeface="Calibri" panose="020F0502020204030204" pitchFamily="34" charset="0"/>
                        </a:rPr>
                        <a:t>0.000966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0.000915</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0.001795</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0.00194</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0.009680534</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8</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a:solidFill>
                            <a:srgbClr val="C75F09"/>
                          </a:solidFill>
                          <a:effectLst/>
                          <a:latin typeface="Calibri" panose="020F0502020204030204" pitchFamily="34" charset="0"/>
                        </a:rPr>
                        <a:t>7</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a:solidFill>
                            <a:srgbClr val="C75F09"/>
                          </a:solidFill>
                          <a:effectLst/>
                          <a:latin typeface="Calibri" panose="020F0502020204030204" pitchFamily="34" charset="0"/>
                        </a:rPr>
                        <a:t>Ordered LASSO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a:solidFill>
                            <a:srgbClr val="C75F09"/>
                          </a:solidFill>
                          <a:effectLst/>
                          <a:latin typeface="Calibri" panose="020F0502020204030204" pitchFamily="34" charset="0"/>
                        </a:rPr>
                        <a:t>0.000614</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0.00028</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0.000632</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0.000424</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0.00042</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0.000535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0.000625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0.003529242</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2</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a:solidFill>
                            <a:srgbClr val="C75F09"/>
                          </a:solidFill>
                          <a:effectLst/>
                          <a:latin typeface="Calibri" panose="020F0502020204030204" pitchFamily="34" charset="0"/>
                        </a:rPr>
                        <a:t>8</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a:solidFill>
                            <a:srgbClr val="C75F09"/>
                          </a:solidFill>
                          <a:effectLst/>
                          <a:latin typeface="Calibri" panose="020F0502020204030204" pitchFamily="34" charset="0"/>
                        </a:rPr>
                        <a:t>Ordered LASSO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a:solidFill>
                            <a:srgbClr val="C75F09"/>
                          </a:solidFill>
                          <a:effectLst/>
                          <a:latin typeface="Calibri" panose="020F0502020204030204" pitchFamily="34" charset="0"/>
                        </a:rPr>
                        <a:t>0.001409</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0.002077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0.000368</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0.000415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0.000653</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0.000989</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0.001124</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0.007034928</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6</a:t>
                      </a:r>
                    </a:p>
                  </a:txBody>
                  <a:tcPr marL="6238" marR="6238" marT="6238" marB="0" anchor="b">
                    <a:lnL>
                      <a:noFill/>
                    </a:lnL>
                    <a:lnR>
                      <a:noFill/>
                    </a:lnR>
                    <a:lnT>
                      <a:noFill/>
                    </a:lnT>
                    <a:lnB>
                      <a:noFill/>
                    </a:lnB>
                    <a:solidFill>
                      <a:srgbClr val="99FFCC"/>
                    </a:solidFill>
                  </a:tcPr>
                </a:tc>
              </a:tr>
              <a:tr h="134254">
                <a:tc>
                  <a:txBody>
                    <a:bodyPr/>
                    <a:lstStyle/>
                    <a:p>
                      <a:pPr algn="ctr" fontAlgn="b"/>
                      <a:r>
                        <a:rPr lang="en-US" sz="1100" b="1" i="0" u="none" strike="noStrike">
                          <a:solidFill>
                            <a:srgbClr val="C75F09"/>
                          </a:solidFill>
                          <a:effectLst/>
                          <a:latin typeface="Calibri" panose="020F0502020204030204" pitchFamily="34" charset="0"/>
                        </a:rPr>
                        <a:t>9</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a:solidFill>
                            <a:srgbClr val="C75F09"/>
                          </a:solidFill>
                          <a:effectLst/>
                          <a:latin typeface="Calibri" panose="020F0502020204030204" pitchFamily="34" charset="0"/>
                        </a:rPr>
                        <a:t>Ordered LASSO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a:solidFill>
                            <a:srgbClr val="C75F09"/>
                          </a:solidFill>
                          <a:effectLst/>
                          <a:latin typeface="Calibri" panose="020F0502020204030204" pitchFamily="34" charset="0"/>
                        </a:rPr>
                        <a:t>0.001413</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0.000655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0.000365</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0.000393</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0.000389</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0.000439</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0.001128</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0.004781117</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4</a:t>
                      </a:r>
                    </a:p>
                  </a:txBody>
                  <a:tcPr marL="6238" marR="6238" marT="6238" marB="0" anchor="b">
                    <a:lnL>
                      <a:noFill/>
                    </a:lnL>
                    <a:lnR>
                      <a:noFill/>
                    </a:lnR>
                    <a:lnT>
                      <a:noFill/>
                    </a:lnT>
                    <a:lnB>
                      <a:noFill/>
                    </a:lnB>
                    <a:solidFill>
                      <a:srgbClr val="99FFCC"/>
                    </a:solidFill>
                  </a:tcPr>
                </a:tc>
              </a:tr>
              <a:tr h="134254">
                <a:tc>
                  <a:txBody>
                    <a:bodyPr/>
                    <a:lstStyle/>
                    <a:p>
                      <a:pPr algn="ctr" fontAlgn="b"/>
                      <a:r>
                        <a:rPr lang="en-US" sz="1100" b="1" i="0" u="none" strike="noStrike">
                          <a:solidFill>
                            <a:srgbClr val="C75F09"/>
                          </a:solidFill>
                          <a:effectLst/>
                          <a:latin typeface="Calibri" panose="020F0502020204030204" pitchFamily="34" charset="0"/>
                        </a:rPr>
                        <a:t>10</a:t>
                      </a:r>
                    </a:p>
                  </a:txBody>
                  <a:tcPr marL="6238" marR="6238" marT="6238" marB="0" anchor="b">
                    <a:lnL>
                      <a:noFill/>
                    </a:lnL>
                    <a:lnR>
                      <a:noFill/>
                    </a:lnR>
                    <a:lnT>
                      <a:noFill/>
                    </a:lnT>
                    <a:lnB>
                      <a:noFill/>
                    </a:lnB>
                  </a:tcPr>
                </a:tc>
                <a:tc>
                  <a:txBody>
                    <a:bodyPr/>
                    <a:lstStyle/>
                    <a:p>
                      <a:pPr algn="l" fontAlgn="b"/>
                      <a:r>
                        <a:rPr lang="en-US" sz="1100" b="1" i="0" u="none" strike="noStrike">
                          <a:solidFill>
                            <a:srgbClr val="C75F09"/>
                          </a:solidFill>
                          <a:effectLst/>
                          <a:latin typeface="Calibri" panose="020F0502020204030204" pitchFamily="34" charset="0"/>
                        </a:rPr>
                        <a:t>Ordered LASSO (p=5)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0.001418</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0.000192</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0.000372</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0.000386</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C75F09"/>
                          </a:solidFill>
                          <a:effectLst/>
                          <a:latin typeface="Calibri" panose="020F0502020204030204" pitchFamily="34" charset="0"/>
                        </a:rPr>
                        <a:t>0.0004</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0.000411</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0.001125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0.004303850</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3</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dirty="0">
                          <a:solidFill>
                            <a:srgbClr val="3366FF"/>
                          </a:solidFill>
                          <a:effectLst/>
                          <a:latin typeface="Calibri" panose="020F0502020204030204" pitchFamily="34" charset="0"/>
                        </a:rPr>
                        <a:t>11</a:t>
                      </a:r>
                    </a:p>
                  </a:txBody>
                  <a:tcPr marL="6238" marR="6238" marT="6238" marB="0" anchor="b">
                    <a:lnL>
                      <a:noFill/>
                    </a:lnL>
                    <a:lnR>
                      <a:noFill/>
                    </a:lnR>
                    <a:lnT>
                      <a:noFill/>
                    </a:lnT>
                    <a:lnB>
                      <a:noFill/>
                    </a:lnB>
                  </a:tcPr>
                </a:tc>
                <a:tc>
                  <a:txBody>
                    <a:bodyPr/>
                    <a:lstStyle/>
                    <a:p>
                      <a:pPr algn="l" fontAlgn="b"/>
                      <a:r>
                        <a:rPr lang="en-US" sz="1100" b="1" i="0" u="none" strike="noStrike">
                          <a:solidFill>
                            <a:srgbClr val="3366FF"/>
                          </a:solidFill>
                          <a:effectLst/>
                          <a:latin typeface="Calibri" panose="020F0502020204030204" pitchFamily="34" charset="0"/>
                        </a:rPr>
                        <a:t>KNN (k*=12)</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0.000449</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0.000221</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0.000527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0.000228</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0.000433</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0.000331</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0.000454</a:t>
                      </a:r>
                    </a:p>
                  </a:txBody>
                  <a:tcPr marL="6238" marR="6238" marT="6238" marB="0" anchor="b">
                    <a:lnL>
                      <a:noFill/>
                    </a:lnL>
                    <a:lnR>
                      <a:noFill/>
                    </a:lnR>
                    <a:lnT>
                      <a:noFill/>
                    </a:lnT>
                    <a:lnB>
                      <a:noFill/>
                    </a:lnB>
                  </a:tcPr>
                </a:tc>
                <a:tc>
                  <a:txBody>
                    <a:bodyPr/>
                    <a:lstStyle/>
                    <a:p>
                      <a:pPr algn="ctr" fontAlgn="b"/>
                      <a:r>
                        <a:rPr lang="en-US" sz="1100" b="1" i="0" u="none" strike="noStrike">
                          <a:solidFill>
                            <a:srgbClr val="3366FF"/>
                          </a:solidFill>
                          <a:effectLst/>
                          <a:latin typeface="Calibri" panose="020F0502020204030204" pitchFamily="34" charset="0"/>
                        </a:rPr>
                        <a:t>0.002641911</a:t>
                      </a:r>
                    </a:p>
                  </a:txBody>
                  <a:tcPr marL="6238" marR="6238" marT="6238" marB="0" anchor="b">
                    <a:lnL>
                      <a:noFill/>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1</a:t>
                      </a:r>
                    </a:p>
                  </a:txBody>
                  <a:tcPr marL="6238" marR="6238" marT="6238" marB="0" anchor="b">
                    <a:lnL>
                      <a:noFill/>
                    </a:lnL>
                    <a:lnR>
                      <a:noFill/>
                    </a:lnR>
                    <a:lnT>
                      <a:noFill/>
                    </a:lnT>
                    <a:lnB>
                      <a:noFill/>
                    </a:lnB>
                    <a:solidFill>
                      <a:srgbClr val="FFFF99"/>
                    </a:solidFill>
                  </a:tcPr>
                </a:tc>
              </a:tr>
              <a:tr h="68473">
                <a:tc>
                  <a:txBody>
                    <a:bodyPr/>
                    <a:lstStyle/>
                    <a:p>
                      <a:pPr algn="ctr" fontAlgn="b"/>
                      <a:endParaRPr lang="en-US" sz="1100" b="0" i="0" u="none" strike="noStrike" dirty="0">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dirty="0">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c>
                  <a:txBody>
                    <a:bodyPr/>
                    <a:lstStyle/>
                    <a:p>
                      <a:pPr algn="ctr" fontAlgn="b"/>
                      <a:endParaRPr lang="en-US" sz="1100" b="0" i="0" u="none" strike="noStrike">
                        <a:solidFill>
                          <a:srgbClr val="000000"/>
                        </a:solidFill>
                        <a:effectLst/>
                        <a:latin typeface="Calibri" panose="020F0502020204030204" pitchFamily="34" charset="0"/>
                      </a:endParaRPr>
                    </a:p>
                  </a:txBody>
                  <a:tcPr marL="6238" marR="6238" marT="6238" marB="0" anchor="b">
                    <a:lnL>
                      <a:noFill/>
                    </a:lnL>
                    <a:lnR>
                      <a:noFill/>
                    </a:lnR>
                    <a:lnT>
                      <a:noFill/>
                    </a:lnT>
                    <a:lnB>
                      <a:noFill/>
                    </a:lnB>
                  </a:tcPr>
                </a:tc>
              </a:tr>
              <a:tr h="134254">
                <a:tc gridSpan="2">
                  <a:txBody>
                    <a:bodyPr/>
                    <a:lstStyle/>
                    <a:p>
                      <a:pPr algn="ctr" fontAlgn="b"/>
                      <a:r>
                        <a:rPr lang="en-US" sz="1100" b="1" i="0" u="none" strike="noStrike">
                          <a:solidFill>
                            <a:srgbClr val="808080"/>
                          </a:solidFill>
                          <a:effectLst/>
                          <a:latin typeface="Calibri" panose="020F0502020204030204" pitchFamily="34" charset="0"/>
                        </a:rPr>
                        <a:t>QL Outputs for </a:t>
                      </a:r>
                      <a:br>
                        <a:rPr lang="en-US" sz="1100" b="1" i="0" u="none" strike="noStrike">
                          <a:solidFill>
                            <a:srgbClr val="808080"/>
                          </a:solidFill>
                          <a:effectLst/>
                          <a:latin typeface="Calibri" panose="020F0502020204030204" pitchFamily="34" charset="0"/>
                        </a:rPr>
                      </a:br>
                      <a:r>
                        <a:rPr lang="en-US" sz="1100" b="1" i="0" u="none" strike="noStrike">
                          <a:solidFill>
                            <a:srgbClr val="808080"/>
                          </a:solidFill>
                          <a:effectLst/>
                          <a:latin typeface="Calibri" panose="020F0502020204030204" pitchFamily="34" charset="0"/>
                        </a:rPr>
                        <a:t>All Models in HW2</a:t>
                      </a:r>
                    </a:p>
                  </a:txBody>
                  <a:tcPr marL="6238" marR="6238" marT="6238" marB="0" anchor="b">
                    <a:lnL>
                      <a:noFill/>
                    </a:lnL>
                    <a:lnR>
                      <a:noFill/>
                    </a:lnR>
                    <a:lnT>
                      <a:noFill/>
                    </a:lnT>
                    <a:lnB>
                      <a:noFill/>
                    </a:lnB>
                  </a:tcPr>
                </a:tc>
                <a:tc hMerge="1">
                  <a:txBody>
                    <a:bodyPr/>
                    <a:lstStyle/>
                    <a:p>
                      <a:endParaRPr lang="en-US"/>
                    </a:p>
                  </a:txBody>
                  <a:tcPr/>
                </a:tc>
                <a:tc>
                  <a:txBody>
                    <a:bodyPr/>
                    <a:lstStyle/>
                    <a:p>
                      <a:pPr algn="ctr" fontAlgn="b"/>
                      <a:r>
                        <a:rPr lang="en-US" sz="1100" b="1" i="0" u="none" strike="noStrike">
                          <a:solidFill>
                            <a:srgbClr val="000000"/>
                          </a:solidFill>
                          <a:effectLst/>
                          <a:latin typeface="Calibri" panose="020F0502020204030204" pitchFamily="34" charset="0"/>
                        </a:rPr>
                        <a:t>AUDUSD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CADUSD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CHFUSD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EURUSD</a:t>
                      </a:r>
                    </a:p>
                  </a:txBody>
                  <a:tcPr marL="6238" marR="6238" marT="6238" marB="0" anchor="b">
                    <a:lnL>
                      <a:noFill/>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GBPUSD</a:t>
                      </a:r>
                    </a:p>
                  </a:txBody>
                  <a:tcPr marL="6238" marR="6238" marT="6238"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panose="020F0502020204030204" pitchFamily="34" charset="0"/>
                        </a:rPr>
                        <a:t>NOKUSD</a:t>
                      </a:r>
                    </a:p>
                  </a:txBody>
                  <a:tcPr marL="6238" marR="6238" marT="6238" marB="0" anchor="b">
                    <a:lnL>
                      <a:noFill/>
                    </a:lnL>
                    <a:lnR>
                      <a:noFill/>
                    </a:lnR>
                    <a:lnT>
                      <a:noFill/>
                    </a:lnT>
                    <a:lnB>
                      <a:noFill/>
                    </a:lnB>
                  </a:tcPr>
                </a:tc>
                <a:tc>
                  <a:txBody>
                    <a:bodyPr/>
                    <a:lstStyle/>
                    <a:p>
                      <a:pPr algn="ctr" fontAlgn="b"/>
                      <a:r>
                        <a:rPr lang="en-US" sz="1100" b="1" i="0" u="none" strike="noStrike" dirty="0">
                          <a:solidFill>
                            <a:srgbClr val="000000"/>
                          </a:solidFill>
                          <a:effectLst/>
                          <a:latin typeface="Calibri" panose="020F0502020204030204" pitchFamily="34" charset="0"/>
                        </a:rPr>
                        <a:t>NZDUSD</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00000"/>
                          </a:solidFill>
                          <a:effectLst/>
                          <a:latin typeface="Calibri" panose="020F0502020204030204" pitchFamily="34" charset="0"/>
                        </a:rPr>
                        <a:t>Sum of QL</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00000"/>
                          </a:solidFill>
                          <a:effectLst/>
                          <a:latin typeface="Calibri" panose="020F0502020204030204" pitchFamily="34" charset="0"/>
                        </a:rPr>
                        <a:t>Rank of Models</a:t>
                      </a:r>
                      <a:br>
                        <a:rPr lang="en-US" sz="1100" b="1" i="0" u="none" strike="noStrike">
                          <a:solidFill>
                            <a:srgbClr val="000000"/>
                          </a:solidFill>
                          <a:effectLst/>
                          <a:latin typeface="Calibri" panose="020F0502020204030204" pitchFamily="34" charset="0"/>
                        </a:rPr>
                      </a:br>
                      <a:r>
                        <a:rPr lang="en-US" sz="1100" b="1" i="0" u="none" strike="noStrike">
                          <a:solidFill>
                            <a:srgbClr val="000000"/>
                          </a:solidFill>
                          <a:effectLst/>
                          <a:latin typeface="Calibri" panose="020F0502020204030204" pitchFamily="34" charset="0"/>
                        </a:rPr>
                        <a:t>according to QL</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0C9813"/>
                          </a:solidFill>
                          <a:effectLst/>
                          <a:latin typeface="Calibri" panose="020F0502020204030204" pitchFamily="34" charset="0"/>
                        </a:rPr>
                        <a:t>1</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a:solidFill>
                            <a:srgbClr val="0C9813"/>
                          </a:solidFill>
                          <a:effectLst/>
                          <a:latin typeface="Calibri" panose="020F0502020204030204" pitchFamily="34" charset="0"/>
                        </a:rPr>
                        <a:t>VAR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a:solidFill>
                            <a:srgbClr val="0C9813"/>
                          </a:solidFill>
                          <a:effectLst/>
                          <a:latin typeface="Calibri" panose="020F0502020204030204" pitchFamily="34" charset="0"/>
                        </a:rPr>
                        <a:t>0.00462</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0.003158</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0.004156</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0.004925</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0.004042</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0.003697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0C9813"/>
                          </a:solidFill>
                          <a:effectLst/>
                          <a:latin typeface="Calibri" panose="020F0502020204030204" pitchFamily="34" charset="0"/>
                        </a:rPr>
                        <a:t>0.004345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0.028942835</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3</a:t>
                      </a:r>
                    </a:p>
                  </a:txBody>
                  <a:tcPr marL="6238" marR="6238" marT="6238" marB="0" anchor="b">
                    <a:lnL>
                      <a:noFill/>
                    </a:lnL>
                    <a:lnR>
                      <a:noFill/>
                    </a:lnR>
                    <a:lnT>
                      <a:noFill/>
                    </a:lnT>
                    <a:lnB>
                      <a:noFill/>
                    </a:lnB>
                    <a:solidFill>
                      <a:srgbClr val="99FFCC"/>
                    </a:solidFill>
                  </a:tcPr>
                </a:tc>
              </a:tr>
              <a:tr h="134254">
                <a:tc>
                  <a:txBody>
                    <a:bodyPr/>
                    <a:lstStyle/>
                    <a:p>
                      <a:pPr algn="ctr" fontAlgn="b"/>
                      <a:r>
                        <a:rPr lang="en-US" sz="1100" b="1" i="0" u="none" strike="noStrike">
                          <a:solidFill>
                            <a:srgbClr val="0C9813"/>
                          </a:solidFill>
                          <a:effectLst/>
                          <a:latin typeface="Calibri" panose="020F0502020204030204" pitchFamily="34" charset="0"/>
                        </a:rPr>
                        <a:t>2</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a:solidFill>
                            <a:srgbClr val="0C9813"/>
                          </a:solidFill>
                          <a:effectLst/>
                          <a:latin typeface="Calibri" panose="020F0502020204030204" pitchFamily="34" charset="0"/>
                        </a:rPr>
                        <a:t>VAR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a:solidFill>
                            <a:srgbClr val="0C9813"/>
                          </a:solidFill>
                          <a:effectLst/>
                          <a:latin typeface="Calibri" panose="020F0502020204030204" pitchFamily="34" charset="0"/>
                        </a:rPr>
                        <a:t>0.004135</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0.002642</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0.003604</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0.004461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0.003594</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0.00351</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0C9813"/>
                          </a:solidFill>
                          <a:effectLst/>
                          <a:latin typeface="Calibri" panose="020F0502020204030204" pitchFamily="34" charset="0"/>
                        </a:rPr>
                        <a:t>0.004002</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C9813"/>
                          </a:solidFill>
                          <a:effectLst/>
                          <a:latin typeface="Calibri" panose="020F0502020204030204" pitchFamily="34" charset="0"/>
                        </a:rPr>
                        <a:t>0.025948964</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2</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a:solidFill>
                            <a:srgbClr val="0C9813"/>
                          </a:solidFill>
                          <a:effectLst/>
                          <a:latin typeface="Calibri" panose="020F0502020204030204" pitchFamily="34" charset="0"/>
                        </a:rPr>
                        <a:t>3</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a:solidFill>
                            <a:srgbClr val="0C9813"/>
                          </a:solidFill>
                          <a:effectLst/>
                          <a:latin typeface="Calibri" panose="020F0502020204030204" pitchFamily="34" charset="0"/>
                        </a:rPr>
                        <a:t>VAR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a:solidFill>
                            <a:srgbClr val="0C9813"/>
                          </a:solidFill>
                          <a:effectLst/>
                          <a:latin typeface="Calibri" panose="020F0502020204030204" pitchFamily="34" charset="0"/>
                        </a:rPr>
                        <a:t>0.004077</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0.002551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0.003491</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0.004308</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0.003424</a:t>
                      </a:r>
                    </a:p>
                  </a:txBody>
                  <a:tcPr marL="6238" marR="6238" marT="6238" marB="0" anchor="b">
                    <a:lnL>
                      <a:noFill/>
                    </a:lnL>
                    <a:lnR>
                      <a:noFill/>
                    </a:lnR>
                    <a:lnT>
                      <a:noFill/>
                    </a:lnT>
                    <a:lnB>
                      <a:noFill/>
                    </a:lnB>
                  </a:tcPr>
                </a:tc>
                <a:tc>
                  <a:txBody>
                    <a:bodyPr/>
                    <a:lstStyle/>
                    <a:p>
                      <a:pPr algn="ctr" fontAlgn="b"/>
                      <a:r>
                        <a:rPr lang="en-US" sz="1100" b="0" i="0" u="none" strike="noStrike">
                          <a:solidFill>
                            <a:srgbClr val="0C9813"/>
                          </a:solidFill>
                          <a:effectLst/>
                          <a:latin typeface="Calibri" panose="020F0502020204030204" pitchFamily="34" charset="0"/>
                        </a:rPr>
                        <a:t>0.003399</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0C9813"/>
                          </a:solidFill>
                          <a:effectLst/>
                          <a:latin typeface="Calibri" panose="020F0502020204030204" pitchFamily="34" charset="0"/>
                        </a:rPr>
                        <a:t>0.003877</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0C9813"/>
                          </a:solidFill>
                          <a:effectLst/>
                          <a:latin typeface="Calibri" panose="020F0502020204030204" pitchFamily="34" charset="0"/>
                        </a:rPr>
                        <a:t>0.025127578</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0C9813"/>
                          </a:solidFill>
                          <a:effectLst/>
                          <a:latin typeface="Calibri" panose="020F0502020204030204" pitchFamily="34" charset="0"/>
                        </a:rPr>
                        <a:t>1</a:t>
                      </a:r>
                    </a:p>
                  </a:txBody>
                  <a:tcPr marL="6238" marR="6238" marT="6238" marB="0" anchor="b">
                    <a:lnL>
                      <a:noFill/>
                    </a:lnL>
                    <a:lnR>
                      <a:noFill/>
                    </a:lnR>
                    <a:lnT>
                      <a:noFill/>
                    </a:lnT>
                    <a:lnB>
                      <a:noFill/>
                    </a:lnB>
                    <a:solidFill>
                      <a:srgbClr val="FFFF99"/>
                    </a:solidFill>
                  </a:tcPr>
                </a:tc>
              </a:tr>
              <a:tr h="134254">
                <a:tc>
                  <a:txBody>
                    <a:bodyPr/>
                    <a:lstStyle/>
                    <a:p>
                      <a:pPr algn="ctr" fontAlgn="b"/>
                      <a:r>
                        <a:rPr lang="en-US" sz="1100" b="1" i="0" u="none" strike="noStrike">
                          <a:solidFill>
                            <a:srgbClr val="7030A0"/>
                          </a:solidFill>
                          <a:effectLst/>
                          <a:latin typeface="Calibri" panose="020F0502020204030204" pitchFamily="34" charset="0"/>
                        </a:rPr>
                        <a:t>4</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a:solidFill>
                            <a:srgbClr val="7030A0"/>
                          </a:solidFill>
                          <a:effectLst/>
                          <a:latin typeface="Calibri" panose="020F0502020204030204" pitchFamily="34" charset="0"/>
                        </a:rPr>
                        <a:t>LASSO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a:solidFill>
                            <a:srgbClr val="7030A0"/>
                          </a:solidFill>
                          <a:effectLst/>
                          <a:latin typeface="Calibri" panose="020F0502020204030204" pitchFamily="34" charset="0"/>
                        </a:rPr>
                        <a:t>0.037796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0.046661</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0.043102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0.032933</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0.04106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0.032885</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0.036305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0.270741897</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a:solidFill>
                            <a:srgbClr val="3366FF"/>
                          </a:solidFill>
                          <a:effectLst/>
                          <a:latin typeface="Calibri" panose="020F0502020204030204" pitchFamily="34" charset="0"/>
                        </a:rPr>
                        <a:t>8</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7030A0"/>
                          </a:solidFill>
                          <a:effectLst/>
                          <a:latin typeface="Calibri" panose="020F0502020204030204" pitchFamily="34" charset="0"/>
                        </a:rPr>
                        <a:t>5</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a:solidFill>
                            <a:srgbClr val="7030A0"/>
                          </a:solidFill>
                          <a:effectLst/>
                          <a:latin typeface="Calibri" panose="020F0502020204030204" pitchFamily="34" charset="0"/>
                        </a:rPr>
                        <a:t>LASSO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a:solidFill>
                            <a:srgbClr val="7030A0"/>
                          </a:solidFill>
                          <a:effectLst/>
                          <a:latin typeface="Calibri" panose="020F0502020204030204" pitchFamily="34" charset="0"/>
                        </a:rPr>
                        <a:t>0.060056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0.079449</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0.063349</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0.050332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0.06476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0.056832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0.060647</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0.435425217</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C75F09"/>
                          </a:solidFill>
                          <a:effectLst/>
                          <a:latin typeface="Calibri" panose="020F0502020204030204" pitchFamily="34" charset="0"/>
                        </a:rPr>
                        <a:t>10</a:t>
                      </a:r>
                    </a:p>
                  </a:txBody>
                  <a:tcPr marL="6238" marR="6238" marT="6238" marB="0" anchor="b">
                    <a:lnL>
                      <a:noFill/>
                    </a:lnL>
                    <a:lnR>
                      <a:noFill/>
                    </a:lnR>
                    <a:lnT>
                      <a:noFill/>
                    </a:lnT>
                    <a:lnB>
                      <a:noFill/>
                    </a:lnB>
                    <a:solidFill>
                      <a:srgbClr val="FFFF99"/>
                    </a:solidFill>
                  </a:tcPr>
                </a:tc>
              </a:tr>
              <a:tr h="134254">
                <a:tc>
                  <a:txBody>
                    <a:bodyPr/>
                    <a:lstStyle/>
                    <a:p>
                      <a:pPr algn="ctr" fontAlgn="b"/>
                      <a:r>
                        <a:rPr lang="en-US" sz="1100" b="1" i="0" u="none" strike="noStrike">
                          <a:solidFill>
                            <a:srgbClr val="7030A0"/>
                          </a:solidFill>
                          <a:effectLst/>
                          <a:latin typeface="Calibri" panose="020F0502020204030204" pitchFamily="34" charset="0"/>
                        </a:rPr>
                        <a:t>6</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a:solidFill>
                            <a:srgbClr val="7030A0"/>
                          </a:solidFill>
                          <a:effectLst/>
                          <a:latin typeface="Calibri" panose="020F0502020204030204" pitchFamily="34" charset="0"/>
                        </a:rPr>
                        <a:t>LASSO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a:solidFill>
                            <a:srgbClr val="7030A0"/>
                          </a:solidFill>
                          <a:effectLst/>
                          <a:latin typeface="Calibri" panose="020F0502020204030204" pitchFamily="34" charset="0"/>
                        </a:rPr>
                        <a:t>0.060106</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0.079402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0.063342</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0.050367</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0.064834</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0.056884</a:t>
                      </a:r>
                    </a:p>
                  </a:txBody>
                  <a:tcPr marL="6238" marR="6238" marT="6238" marB="0" anchor="b">
                    <a:lnL>
                      <a:noFill/>
                    </a:lnL>
                    <a:lnR>
                      <a:noFill/>
                    </a:lnR>
                    <a:lnT>
                      <a:noFill/>
                    </a:lnT>
                    <a:lnB>
                      <a:noFill/>
                    </a:lnB>
                  </a:tcPr>
                </a:tc>
                <a:tc>
                  <a:txBody>
                    <a:bodyPr/>
                    <a:lstStyle/>
                    <a:p>
                      <a:pPr algn="ctr" fontAlgn="b"/>
                      <a:r>
                        <a:rPr lang="en-US" sz="1100" b="0" i="0" u="none" strike="noStrike">
                          <a:solidFill>
                            <a:srgbClr val="7030A0"/>
                          </a:solidFill>
                          <a:effectLst/>
                          <a:latin typeface="Calibri" panose="020F0502020204030204" pitchFamily="34" charset="0"/>
                        </a:rPr>
                        <a:t>0.060665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7030A0"/>
                          </a:solidFill>
                          <a:effectLst/>
                          <a:latin typeface="Calibri" panose="020F0502020204030204" pitchFamily="34" charset="0"/>
                        </a:rPr>
                        <a:t>0.435599569</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C75F09"/>
                          </a:solidFill>
                          <a:effectLst/>
                          <a:latin typeface="Calibri" panose="020F0502020204030204" pitchFamily="34" charset="0"/>
                        </a:rPr>
                        <a:t>11</a:t>
                      </a:r>
                    </a:p>
                  </a:txBody>
                  <a:tcPr marL="6238" marR="6238" marT="6238" marB="0" anchor="b">
                    <a:lnL>
                      <a:noFill/>
                    </a:lnL>
                    <a:lnR>
                      <a:noFill/>
                    </a:lnR>
                    <a:lnT>
                      <a:noFill/>
                    </a:lnT>
                    <a:lnB>
                      <a:noFill/>
                    </a:lnB>
                  </a:tcPr>
                </a:tc>
              </a:tr>
              <a:tr h="134254">
                <a:tc>
                  <a:txBody>
                    <a:bodyPr/>
                    <a:lstStyle/>
                    <a:p>
                      <a:pPr algn="ctr" fontAlgn="b"/>
                      <a:r>
                        <a:rPr lang="en-US" sz="1100" b="1" i="0" u="none" strike="noStrike">
                          <a:solidFill>
                            <a:srgbClr val="C75F09"/>
                          </a:solidFill>
                          <a:effectLst/>
                          <a:latin typeface="Calibri" panose="020F0502020204030204" pitchFamily="34" charset="0"/>
                        </a:rPr>
                        <a:t>7</a:t>
                      </a:r>
                    </a:p>
                  </a:txBody>
                  <a:tcPr marL="6238" marR="6238" marT="6238" marB="0" anchor="b">
                    <a:lnL>
                      <a:noFill/>
                    </a:lnL>
                    <a:lnR>
                      <a:noFill/>
                    </a:lnR>
                    <a:lnT>
                      <a:noFill/>
                    </a:lnT>
                    <a:lnB>
                      <a:noFill/>
                    </a:lnB>
                    <a:solidFill>
                      <a:srgbClr val="FFFF99"/>
                    </a:solidFill>
                  </a:tcPr>
                </a:tc>
                <a:tc>
                  <a:txBody>
                    <a:bodyPr/>
                    <a:lstStyle/>
                    <a:p>
                      <a:pPr algn="l" fontAlgn="b"/>
                      <a:r>
                        <a:rPr lang="en-US" sz="1100" b="1" i="0" u="none" strike="noStrike">
                          <a:solidFill>
                            <a:srgbClr val="C75F09"/>
                          </a:solidFill>
                          <a:effectLst/>
                          <a:latin typeface="Calibri" panose="020F0502020204030204" pitchFamily="34" charset="0"/>
                        </a:rPr>
                        <a:t>Ordered LASSO (p=1)</a:t>
                      </a:r>
                    </a:p>
                  </a:txBody>
                  <a:tcPr marL="6238" marR="6238" marT="6238" marB="0" anchor="b">
                    <a:lnL>
                      <a:noFill/>
                    </a:lnL>
                    <a:lnR>
                      <a:noFill/>
                    </a:lnR>
                    <a:lnT>
                      <a:noFill/>
                    </a:lnT>
                    <a:lnB>
                      <a:noFill/>
                    </a:lnB>
                    <a:solidFill>
                      <a:srgbClr val="FFFF99"/>
                    </a:solidFill>
                  </a:tcPr>
                </a:tc>
                <a:tc>
                  <a:txBody>
                    <a:bodyPr/>
                    <a:lstStyle/>
                    <a:p>
                      <a:pPr algn="ctr" fontAlgn="b"/>
                      <a:r>
                        <a:rPr lang="en-US" sz="1100" b="0" i="0" u="none" strike="noStrike">
                          <a:solidFill>
                            <a:srgbClr val="C75F09"/>
                          </a:solidFill>
                          <a:effectLst/>
                          <a:latin typeface="Calibri" panose="020F0502020204030204" pitchFamily="34" charset="0"/>
                        </a:rPr>
                        <a:t>0.022398</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0.02086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0.031451</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0.023424</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0.031055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0.01886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0.019375</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0.167423357</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C75F09"/>
                          </a:solidFill>
                          <a:effectLst/>
                          <a:latin typeface="Calibri" panose="020F0502020204030204" pitchFamily="34" charset="0"/>
                        </a:rPr>
                        <a:t>5</a:t>
                      </a:r>
                    </a:p>
                  </a:txBody>
                  <a:tcPr marL="6238" marR="6238" marT="6238" marB="0" anchor="b">
                    <a:lnL>
                      <a:noFill/>
                    </a:lnL>
                    <a:lnR>
                      <a:noFill/>
                    </a:lnR>
                    <a:lnT>
                      <a:noFill/>
                    </a:lnT>
                    <a:lnB>
                      <a:noFill/>
                    </a:lnB>
                    <a:solidFill>
                      <a:srgbClr val="99FFCC"/>
                    </a:solidFill>
                  </a:tcPr>
                </a:tc>
              </a:tr>
              <a:tr h="134254">
                <a:tc>
                  <a:txBody>
                    <a:bodyPr/>
                    <a:lstStyle/>
                    <a:p>
                      <a:pPr algn="ctr" fontAlgn="b"/>
                      <a:r>
                        <a:rPr lang="en-US" sz="1100" b="1" i="0" u="none" strike="noStrike">
                          <a:solidFill>
                            <a:srgbClr val="C75F09"/>
                          </a:solidFill>
                          <a:effectLst/>
                          <a:latin typeface="Calibri" panose="020F0502020204030204" pitchFamily="34" charset="0"/>
                        </a:rPr>
                        <a:t>8</a:t>
                      </a:r>
                    </a:p>
                  </a:txBody>
                  <a:tcPr marL="6238" marR="6238" marT="6238" marB="0" anchor="b">
                    <a:lnL>
                      <a:noFill/>
                    </a:lnL>
                    <a:lnR>
                      <a:noFill/>
                    </a:lnR>
                    <a:lnT>
                      <a:noFill/>
                    </a:lnT>
                    <a:lnB>
                      <a:noFill/>
                    </a:lnB>
                    <a:solidFill>
                      <a:srgbClr val="FFCCFF"/>
                    </a:solidFill>
                  </a:tcPr>
                </a:tc>
                <a:tc>
                  <a:txBody>
                    <a:bodyPr/>
                    <a:lstStyle/>
                    <a:p>
                      <a:pPr algn="l" fontAlgn="b"/>
                      <a:r>
                        <a:rPr lang="en-US" sz="1100" b="1" i="0" u="none" strike="noStrike">
                          <a:solidFill>
                            <a:srgbClr val="C75F09"/>
                          </a:solidFill>
                          <a:effectLst/>
                          <a:latin typeface="Calibri" panose="020F0502020204030204" pitchFamily="34" charset="0"/>
                        </a:rPr>
                        <a:t>Ordered LASSO (p=2)</a:t>
                      </a:r>
                    </a:p>
                  </a:txBody>
                  <a:tcPr marL="6238" marR="6238" marT="6238" marB="0" anchor="b">
                    <a:lnL>
                      <a:noFill/>
                    </a:lnL>
                    <a:lnR>
                      <a:noFill/>
                    </a:lnR>
                    <a:lnT>
                      <a:noFill/>
                    </a:lnT>
                    <a:lnB>
                      <a:noFill/>
                    </a:lnB>
                    <a:solidFill>
                      <a:srgbClr val="FFCCFF"/>
                    </a:solidFill>
                  </a:tcPr>
                </a:tc>
                <a:tc>
                  <a:txBody>
                    <a:bodyPr/>
                    <a:lstStyle/>
                    <a:p>
                      <a:pPr algn="ctr" fontAlgn="b"/>
                      <a:r>
                        <a:rPr lang="en-US" sz="1100" b="0" i="0" u="none" strike="noStrike">
                          <a:solidFill>
                            <a:srgbClr val="C75F09"/>
                          </a:solidFill>
                          <a:effectLst/>
                          <a:latin typeface="Calibri" panose="020F0502020204030204" pitchFamily="34" charset="0"/>
                        </a:rPr>
                        <a:t>0.057536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0.119615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0.018423</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0.023146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0.047394</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0.03405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0.036554</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0.336717691</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9</a:t>
                      </a:r>
                    </a:p>
                  </a:txBody>
                  <a:tcPr marL="6238" marR="6238" marT="6238" marB="0" anchor="b">
                    <a:lnL>
                      <a:noFill/>
                    </a:lnL>
                    <a:lnR>
                      <a:noFill/>
                    </a:lnR>
                    <a:lnT>
                      <a:noFill/>
                    </a:lnT>
                    <a:lnB>
                      <a:noFill/>
                    </a:lnB>
                    <a:solidFill>
                      <a:srgbClr val="FFFF99"/>
                    </a:solidFill>
                  </a:tcPr>
                </a:tc>
              </a:tr>
              <a:tr h="134254">
                <a:tc>
                  <a:txBody>
                    <a:bodyPr/>
                    <a:lstStyle/>
                    <a:p>
                      <a:pPr algn="ctr" fontAlgn="b"/>
                      <a:r>
                        <a:rPr lang="en-US" sz="1100" b="1" i="0" u="none" strike="noStrike">
                          <a:solidFill>
                            <a:srgbClr val="C75F09"/>
                          </a:solidFill>
                          <a:effectLst/>
                          <a:latin typeface="Calibri" panose="020F0502020204030204" pitchFamily="34" charset="0"/>
                        </a:rPr>
                        <a:t>9</a:t>
                      </a:r>
                    </a:p>
                  </a:txBody>
                  <a:tcPr marL="6238" marR="6238" marT="6238" marB="0" anchor="b">
                    <a:lnL>
                      <a:noFill/>
                    </a:lnL>
                    <a:lnR>
                      <a:noFill/>
                    </a:lnR>
                    <a:lnT>
                      <a:noFill/>
                    </a:lnT>
                    <a:lnB>
                      <a:noFill/>
                    </a:lnB>
                    <a:solidFill>
                      <a:srgbClr val="99FFCC"/>
                    </a:solidFill>
                  </a:tcPr>
                </a:tc>
                <a:tc>
                  <a:txBody>
                    <a:bodyPr/>
                    <a:lstStyle/>
                    <a:p>
                      <a:pPr algn="l" fontAlgn="b"/>
                      <a:r>
                        <a:rPr lang="en-US" sz="1100" b="1" i="0" u="none" strike="noStrike">
                          <a:solidFill>
                            <a:srgbClr val="C75F09"/>
                          </a:solidFill>
                          <a:effectLst/>
                          <a:latin typeface="Calibri" panose="020F0502020204030204" pitchFamily="34" charset="0"/>
                        </a:rPr>
                        <a:t>Ordered LASSO (p=3)</a:t>
                      </a:r>
                    </a:p>
                  </a:txBody>
                  <a:tcPr marL="6238" marR="6238" marT="6238" marB="0" anchor="b">
                    <a:lnL>
                      <a:noFill/>
                    </a:lnL>
                    <a:lnR>
                      <a:noFill/>
                    </a:lnR>
                    <a:lnT>
                      <a:noFill/>
                    </a:lnT>
                    <a:lnB>
                      <a:noFill/>
                    </a:lnB>
                    <a:solidFill>
                      <a:srgbClr val="99FFCC"/>
                    </a:solidFill>
                  </a:tcPr>
                </a:tc>
                <a:tc>
                  <a:txBody>
                    <a:bodyPr/>
                    <a:lstStyle/>
                    <a:p>
                      <a:pPr algn="ctr" fontAlgn="b"/>
                      <a:r>
                        <a:rPr lang="en-US" sz="1100" b="0" i="0" u="none" strike="noStrike">
                          <a:solidFill>
                            <a:srgbClr val="C75F09"/>
                          </a:solidFill>
                          <a:effectLst/>
                          <a:latin typeface="Calibri" panose="020F0502020204030204" pitchFamily="34" charset="0"/>
                        </a:rPr>
                        <a:t>0.057645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0.047571</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0.018356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0.021477</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0.029091</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0.015336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0.036664</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0.226139832</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C75F09"/>
                          </a:solidFill>
                          <a:effectLst/>
                          <a:latin typeface="Calibri" panose="020F0502020204030204" pitchFamily="34" charset="0"/>
                        </a:rPr>
                        <a:t>7</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a:solidFill>
                            <a:srgbClr val="C75F09"/>
                          </a:solidFill>
                          <a:effectLst/>
                          <a:latin typeface="Calibri" panose="020F0502020204030204" pitchFamily="34" charset="0"/>
                        </a:rPr>
                        <a:t>10</a:t>
                      </a:r>
                    </a:p>
                  </a:txBody>
                  <a:tcPr marL="6238" marR="6238" marT="6238" marB="0" anchor="b">
                    <a:lnL>
                      <a:noFill/>
                    </a:lnL>
                    <a:lnR>
                      <a:noFill/>
                    </a:lnR>
                    <a:lnT>
                      <a:noFill/>
                    </a:lnT>
                    <a:lnB>
                      <a:noFill/>
                    </a:lnB>
                  </a:tcPr>
                </a:tc>
                <a:tc>
                  <a:txBody>
                    <a:bodyPr/>
                    <a:lstStyle/>
                    <a:p>
                      <a:pPr algn="l" fontAlgn="b"/>
                      <a:r>
                        <a:rPr lang="en-US" sz="1100" b="1" i="0" u="none" strike="noStrike">
                          <a:solidFill>
                            <a:srgbClr val="C75F09"/>
                          </a:solidFill>
                          <a:effectLst/>
                          <a:latin typeface="Calibri" panose="020F0502020204030204" pitchFamily="34" charset="0"/>
                        </a:rPr>
                        <a:t>Ordered LASSO (p=5)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0.057818</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0.014825</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0.018759</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0.020902</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0.030326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0.014476</a:t>
                      </a:r>
                    </a:p>
                  </a:txBody>
                  <a:tcPr marL="6238" marR="6238" marT="6238" marB="0" anchor="b">
                    <a:lnL>
                      <a:noFill/>
                    </a:lnL>
                    <a:lnR>
                      <a:noFill/>
                    </a:lnR>
                    <a:lnT>
                      <a:noFill/>
                    </a:lnT>
                    <a:lnB>
                      <a:noFill/>
                    </a:lnB>
                  </a:tcPr>
                </a:tc>
                <a:tc>
                  <a:txBody>
                    <a:bodyPr/>
                    <a:lstStyle/>
                    <a:p>
                      <a:pPr algn="ctr" fontAlgn="b"/>
                      <a:r>
                        <a:rPr lang="en-US" sz="1100" b="0" i="0" u="none" strike="noStrike">
                          <a:solidFill>
                            <a:srgbClr val="C75F09"/>
                          </a:solidFill>
                          <a:effectLst/>
                          <a:latin typeface="Calibri" panose="020F0502020204030204" pitchFamily="34" charset="0"/>
                        </a:rPr>
                        <a:t>0.03657</a:t>
                      </a:r>
                    </a:p>
                  </a:txBody>
                  <a:tcPr marL="6238" marR="6238" marT="6238"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b"/>
                      <a:r>
                        <a:rPr lang="en-US" sz="1100" b="1" i="0" u="none" strike="noStrike">
                          <a:solidFill>
                            <a:srgbClr val="C75F09"/>
                          </a:solidFill>
                          <a:effectLst/>
                          <a:latin typeface="Calibri" panose="020F0502020204030204" pitchFamily="34" charset="0"/>
                        </a:rPr>
                        <a:t>0.193675623</a:t>
                      </a:r>
                    </a:p>
                  </a:txBody>
                  <a:tcPr marL="6238" marR="6238" marT="6238"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6</a:t>
                      </a:r>
                    </a:p>
                  </a:txBody>
                  <a:tcPr marL="6238" marR="6238" marT="6238" marB="0" anchor="b">
                    <a:lnL>
                      <a:noFill/>
                    </a:lnL>
                    <a:lnR>
                      <a:noFill/>
                    </a:lnR>
                    <a:lnT>
                      <a:noFill/>
                    </a:lnT>
                    <a:lnB>
                      <a:noFill/>
                    </a:lnB>
                    <a:solidFill>
                      <a:srgbClr val="FFCCFF"/>
                    </a:solidFill>
                  </a:tcPr>
                </a:tc>
              </a:tr>
              <a:tr h="134254">
                <a:tc>
                  <a:txBody>
                    <a:bodyPr/>
                    <a:lstStyle/>
                    <a:p>
                      <a:pPr algn="ctr" fontAlgn="b"/>
                      <a:r>
                        <a:rPr lang="en-US" sz="1100" b="1" i="0" u="none" strike="noStrike">
                          <a:solidFill>
                            <a:srgbClr val="3366FF"/>
                          </a:solidFill>
                          <a:effectLst/>
                          <a:latin typeface="Calibri" panose="020F0502020204030204" pitchFamily="34" charset="0"/>
                        </a:rPr>
                        <a:t>11</a:t>
                      </a:r>
                    </a:p>
                  </a:txBody>
                  <a:tcPr marL="6238" marR="6238" marT="6238" marB="0" anchor="b">
                    <a:lnL>
                      <a:noFill/>
                    </a:lnL>
                    <a:lnR>
                      <a:noFill/>
                    </a:lnR>
                    <a:lnT>
                      <a:noFill/>
                    </a:lnT>
                    <a:lnB>
                      <a:noFill/>
                    </a:lnB>
                  </a:tcPr>
                </a:tc>
                <a:tc>
                  <a:txBody>
                    <a:bodyPr/>
                    <a:lstStyle/>
                    <a:p>
                      <a:pPr algn="l" fontAlgn="b"/>
                      <a:r>
                        <a:rPr lang="en-US" sz="1100" b="1" i="0" u="none" strike="noStrike">
                          <a:solidFill>
                            <a:srgbClr val="3366FF"/>
                          </a:solidFill>
                          <a:effectLst/>
                          <a:latin typeface="Calibri" panose="020F0502020204030204" pitchFamily="34" charset="0"/>
                        </a:rPr>
                        <a:t>KNN (k*=12)</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0.020287</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0.016745</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0.020993</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0.014859</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0.022399</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0.01212</a:t>
                      </a:r>
                    </a:p>
                  </a:txBody>
                  <a:tcPr marL="6238" marR="6238" marT="6238" marB="0" anchor="b">
                    <a:lnL>
                      <a:noFill/>
                    </a:lnL>
                    <a:lnR>
                      <a:noFill/>
                    </a:lnR>
                    <a:lnT>
                      <a:noFill/>
                    </a:lnT>
                    <a:lnB>
                      <a:noFill/>
                    </a:lnB>
                  </a:tcPr>
                </a:tc>
                <a:tc>
                  <a:txBody>
                    <a:bodyPr/>
                    <a:lstStyle/>
                    <a:p>
                      <a:pPr algn="ctr" fontAlgn="b"/>
                      <a:r>
                        <a:rPr lang="en-US" sz="1100" b="0" i="0" u="none" strike="noStrike" dirty="0">
                          <a:solidFill>
                            <a:srgbClr val="3366FF"/>
                          </a:solidFill>
                          <a:effectLst/>
                          <a:latin typeface="Calibri" panose="020F0502020204030204" pitchFamily="34" charset="0"/>
                        </a:rPr>
                        <a:t>0.015573</a:t>
                      </a:r>
                    </a:p>
                  </a:txBody>
                  <a:tcPr marL="6238" marR="6238" marT="6238" marB="0" anchor="b">
                    <a:lnL>
                      <a:noFill/>
                    </a:lnL>
                    <a:lnR>
                      <a:noFill/>
                    </a:lnR>
                    <a:lnT>
                      <a:noFill/>
                    </a:lnT>
                    <a:lnB>
                      <a:noFill/>
                    </a:lnB>
                  </a:tcPr>
                </a:tc>
                <a:tc>
                  <a:txBody>
                    <a:bodyPr/>
                    <a:lstStyle/>
                    <a:p>
                      <a:pPr algn="ctr" fontAlgn="b"/>
                      <a:r>
                        <a:rPr lang="en-US" sz="1100" b="1" i="0" u="none" strike="noStrike" dirty="0">
                          <a:solidFill>
                            <a:srgbClr val="3366FF"/>
                          </a:solidFill>
                          <a:effectLst/>
                          <a:latin typeface="Calibri" panose="020F0502020204030204" pitchFamily="34" charset="0"/>
                        </a:rPr>
                        <a:t>0.122976377</a:t>
                      </a:r>
                    </a:p>
                  </a:txBody>
                  <a:tcPr marL="6238" marR="6238" marT="6238" marB="0" anchor="b">
                    <a:lnL>
                      <a:noFill/>
                    </a:lnL>
                    <a:lnR>
                      <a:noFill/>
                    </a:lnR>
                    <a:lnT>
                      <a:noFill/>
                    </a:lnT>
                    <a:lnB>
                      <a:noFill/>
                    </a:lnB>
                  </a:tcPr>
                </a:tc>
                <a:tc>
                  <a:txBody>
                    <a:bodyPr/>
                    <a:lstStyle/>
                    <a:p>
                      <a:pPr algn="ctr" fontAlgn="b"/>
                      <a:r>
                        <a:rPr lang="en-US" sz="1100" b="1" i="0" u="none" strike="noStrike" dirty="0">
                          <a:solidFill>
                            <a:srgbClr val="7030A0"/>
                          </a:solidFill>
                          <a:effectLst/>
                          <a:latin typeface="Calibri" panose="020F0502020204030204" pitchFamily="34" charset="0"/>
                        </a:rPr>
                        <a:t>4</a:t>
                      </a:r>
                    </a:p>
                  </a:txBody>
                  <a:tcPr marL="6238" marR="6238" marT="6238" marB="0" anchor="b">
                    <a:lnL>
                      <a:noFill/>
                    </a:lnL>
                    <a:lnR>
                      <a:noFill/>
                    </a:lnR>
                    <a:lnT>
                      <a:noFill/>
                    </a:lnT>
                    <a:lnB>
                      <a:noFill/>
                    </a:lnB>
                    <a:solidFill>
                      <a:srgbClr val="99FFCC"/>
                    </a:solidFill>
                  </a:tcPr>
                </a:tc>
              </a:tr>
            </a:tbl>
          </a:graphicData>
        </a:graphic>
      </p:graphicFrame>
    </p:spTree>
    <p:extLst>
      <p:ext uri="{BB962C8B-B14F-4D97-AF65-F5344CB8AC3E}">
        <p14:creationId xmlns:p14="http://schemas.microsoft.com/office/powerpoint/2010/main" val="24257961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Key Observations</a:t>
            </a:r>
            <a:endParaRPr lang="en-US" dirty="0"/>
          </a:p>
        </p:txBody>
      </p:sp>
      <p:sp>
        <p:nvSpPr>
          <p:cNvPr id="3" name="内容占位符 2"/>
          <p:cNvSpPr>
            <a:spLocks noGrp="1"/>
          </p:cNvSpPr>
          <p:nvPr>
            <p:ph idx="1"/>
          </p:nvPr>
        </p:nvSpPr>
        <p:spPr/>
        <p:txBody>
          <a:bodyPr>
            <a:normAutofit fontScale="92500" lnSpcReduction="10000"/>
          </a:bodyPr>
          <a:lstStyle/>
          <a:p>
            <a:r>
              <a:rPr lang="en-US" sz="2800" dirty="0" smtClean="0"/>
              <a:t>According to the sum of MSEs of all currency pairs, </a:t>
            </a:r>
          </a:p>
          <a:p>
            <a:pPr lvl="1"/>
            <a:r>
              <a:rPr lang="en-US" sz="2400" dirty="0" smtClean="0"/>
              <a:t>KNN produced the best prediction performance, followed by ordered LASSO, LASSO and VAR</a:t>
            </a:r>
          </a:p>
          <a:p>
            <a:pPr lvl="1"/>
            <a:r>
              <a:rPr lang="en-US" sz="2400" dirty="0"/>
              <a:t>Ordered LASSO generally outperforms LASSO when lag p=1, 2 and </a:t>
            </a:r>
            <a:r>
              <a:rPr lang="en-US" sz="2400" dirty="0" smtClean="0"/>
              <a:t>3</a:t>
            </a:r>
          </a:p>
          <a:p>
            <a:r>
              <a:rPr lang="en-US" sz="2800" dirty="0"/>
              <a:t>According to the sum of </a:t>
            </a:r>
            <a:r>
              <a:rPr lang="en-US" sz="2800" dirty="0" smtClean="0"/>
              <a:t>QLs </a:t>
            </a:r>
            <a:r>
              <a:rPr lang="en-US" sz="2800" dirty="0"/>
              <a:t>of all currency pairs, </a:t>
            </a:r>
          </a:p>
          <a:p>
            <a:pPr lvl="1"/>
            <a:r>
              <a:rPr lang="en-US" sz="2400" dirty="0" smtClean="0"/>
              <a:t>VAR </a:t>
            </a:r>
            <a:r>
              <a:rPr lang="en-US" sz="2400" dirty="0"/>
              <a:t>produced the best prediction </a:t>
            </a:r>
            <a:r>
              <a:rPr lang="en-US" sz="2400" dirty="0" smtClean="0"/>
              <a:t>performance, followed by KNN, </a:t>
            </a:r>
            <a:r>
              <a:rPr lang="en-US" sz="2400" dirty="0"/>
              <a:t>ordered LASSO, </a:t>
            </a:r>
            <a:r>
              <a:rPr lang="en-US" sz="2400" dirty="0" smtClean="0"/>
              <a:t>LASSO</a:t>
            </a:r>
          </a:p>
          <a:p>
            <a:pPr lvl="1"/>
            <a:r>
              <a:rPr lang="en-US" sz="2400" dirty="0"/>
              <a:t>Ordered LASSO generally outperforms LASSO when lag p=1, 2 and </a:t>
            </a:r>
            <a:r>
              <a:rPr lang="en-US" sz="2400" dirty="0" smtClean="0"/>
              <a:t>3</a:t>
            </a:r>
          </a:p>
          <a:p>
            <a:r>
              <a:rPr lang="en-US" sz="2800" dirty="0" smtClean="0"/>
              <a:t>From the outputs in the test sample, LASSO seems to be the least favorable predictor for forecasting volatility</a:t>
            </a:r>
            <a:endParaRPr lang="en-US" sz="2800" dirty="0"/>
          </a:p>
          <a:p>
            <a:pPr marL="457200" lvl="1" indent="0">
              <a:buNone/>
            </a:pPr>
            <a:endParaRPr lang="en-US" sz="2400" dirty="0"/>
          </a:p>
        </p:txBody>
      </p:sp>
      <p:sp>
        <p:nvSpPr>
          <p:cNvPr id="4" name="灯片编号占位符 3"/>
          <p:cNvSpPr>
            <a:spLocks noGrp="1"/>
          </p:cNvSpPr>
          <p:nvPr>
            <p:ph type="sldNum" sz="quarter" idx="12"/>
          </p:nvPr>
        </p:nvSpPr>
        <p:spPr/>
        <p:txBody>
          <a:bodyPr/>
          <a:lstStyle/>
          <a:p>
            <a:fld id="{B06F3171-92E9-4797-AB00-F462CF1A82AE}" type="slidenum">
              <a:rPr lang="en-US" smtClean="0"/>
              <a:t>98</a:t>
            </a:fld>
            <a:endParaRPr lang="en-US"/>
          </a:p>
        </p:txBody>
      </p:sp>
    </p:spTree>
    <p:extLst>
      <p:ext uri="{BB962C8B-B14F-4D97-AF65-F5344CB8AC3E}">
        <p14:creationId xmlns:p14="http://schemas.microsoft.com/office/powerpoint/2010/main" val="404474565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We set out to minimize the following objective function:</a:t>
            </a:r>
          </a:p>
          <a:p>
            <a:pPr marL="0" indent="0">
              <a:buNone/>
            </a:pPr>
            <a:endParaRPr lang="en-US" dirty="0"/>
          </a:p>
          <a:p>
            <a:pPr marL="0" indent="0">
              <a:buNone/>
            </a:pPr>
            <a:r>
              <a:rPr lang="en-US" dirty="0" smtClean="0"/>
              <a:t>The </a:t>
            </a:r>
            <a:r>
              <a:rPr lang="en-US" dirty="0"/>
              <a:t>time was normalized and </a:t>
            </a:r>
            <a:r>
              <a:rPr lang="en-US" dirty="0" smtClean="0"/>
              <a:t>scaled as the square root of time </a:t>
            </a:r>
            <a:r>
              <a:rPr lang="en-US" dirty="0"/>
              <a:t>for the </a:t>
            </a:r>
            <a:r>
              <a:rPr lang="en-US" dirty="0" smtClean="0"/>
              <a:t>prediction.</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B06F3171-92E9-4797-AB00-F462CF1A82AE}" type="slidenum">
              <a:rPr lang="en-US" smtClean="0"/>
              <a:t>99</a:t>
            </a:fld>
            <a:endParaRPr lang="en-US"/>
          </a:p>
        </p:txBody>
      </p:sp>
      <p:sp>
        <p:nvSpPr>
          <p:cNvPr id="5" name="标题 1"/>
          <p:cNvSpPr>
            <a:spLocks noGrp="1"/>
          </p:cNvSpPr>
          <p:nvPr>
            <p:ph type="title"/>
          </p:nvPr>
        </p:nvSpPr>
        <p:spPr/>
        <p:txBody>
          <a:bodyPr>
            <a:normAutofit/>
          </a:bodyPr>
          <a:lstStyle/>
          <a:p>
            <a:r>
              <a:rPr lang="en-US" dirty="0" smtClean="0"/>
              <a:t>KNN – Including Time Component</a:t>
            </a:r>
            <a:endParaRPr lang="en-US" dirty="0"/>
          </a:p>
        </p:txBody>
      </p:sp>
      <p:pic>
        <p:nvPicPr>
          <p:cNvPr id="7" name="Picture 6"/>
          <p:cNvPicPr>
            <a:picLocks noChangeAspect="1"/>
          </p:cNvPicPr>
          <p:nvPr/>
        </p:nvPicPr>
        <p:blipFill>
          <a:blip r:embed="rId2"/>
          <a:stretch>
            <a:fillRect/>
          </a:stretch>
        </p:blipFill>
        <p:spPr>
          <a:xfrm>
            <a:off x="2133600" y="2667000"/>
            <a:ext cx="5076825" cy="371475"/>
          </a:xfrm>
          <a:prstGeom prst="rect">
            <a:avLst/>
          </a:prstGeom>
        </p:spPr>
      </p:pic>
    </p:spTree>
    <p:extLst>
      <p:ext uri="{BB962C8B-B14F-4D97-AF65-F5344CB8AC3E}">
        <p14:creationId xmlns:p14="http://schemas.microsoft.com/office/powerpoint/2010/main" val="222665382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11383</TotalTime>
  <Words>4307</Words>
  <Application>Microsoft Office PowerPoint</Application>
  <PresentationFormat>On-screen Show (4:3)</PresentationFormat>
  <Paragraphs>1147</Paragraphs>
  <Slides>124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124</vt:i4>
      </vt:variant>
    </vt:vector>
  </HeadingPairs>
  <TitlesOfParts>
    <vt:vector size="130" baseType="lpstr">
      <vt:lpstr>宋体</vt:lpstr>
      <vt:lpstr>Arial</vt:lpstr>
      <vt:lpstr>Calibri</vt:lpstr>
      <vt:lpstr>Cambria Math</vt:lpstr>
      <vt:lpstr>Wingdings</vt:lpstr>
      <vt:lpstr>Office 主题​​</vt:lpstr>
      <vt:lpstr>FIN 580 HW2 Presentation</vt:lpstr>
      <vt:lpstr>VAR (Vector Auto Regression)</vt:lpstr>
      <vt:lpstr>VAR (Vector Auto Regression)</vt:lpstr>
      <vt:lpstr>VAR (Vector Auto Regression)</vt:lpstr>
      <vt:lpstr>VAR (Vector Auto Regression)</vt:lpstr>
      <vt:lpstr>VAR (Vector Auto Regression)</vt:lpstr>
      <vt:lpstr>VAR (Vector Auto Regression)</vt:lpstr>
      <vt:lpstr>PowerPoint Presentation</vt:lpstr>
      <vt:lpstr>PowerPoint Presentation</vt:lpstr>
      <vt:lpstr>LASSO / Ordered LASSO</vt:lpstr>
      <vt:lpstr>PowerPoint Presentation</vt:lpstr>
      <vt:lpstr>PowerPoint Presentation</vt:lpstr>
      <vt:lpstr>LASSO/Ordered LASSO</vt:lpstr>
      <vt:lpstr>LASSO/Ordered LASSO</vt:lpstr>
      <vt:lpstr>LASSO/Ordered LASSO</vt:lpstr>
      <vt:lpstr>LASSO/Ordered LASSO</vt:lpstr>
      <vt:lpstr>LASSO/Ordered LASSO</vt:lpstr>
      <vt:lpstr>LASSO/Ordered LASSO</vt:lpstr>
      <vt:lpstr>KNN</vt:lpstr>
      <vt:lpstr>KNN</vt:lpstr>
      <vt:lpstr>KNN</vt:lpstr>
      <vt:lpstr>KNN</vt:lpstr>
      <vt:lpstr>KNN</vt:lpstr>
      <vt:lpstr>KNN</vt:lpstr>
      <vt:lpstr>KNN</vt:lpstr>
      <vt:lpstr>KNN</vt:lpstr>
      <vt:lpstr>KNN – Including Time Component</vt:lpstr>
      <vt:lpstr>KNN – Including Time Component</vt:lpstr>
      <vt:lpstr>KNN – Research Problem Adding Another Dimension of “Day High Price– Day Low Price”</vt:lpstr>
      <vt:lpstr>KNN – Research Problem Adding Another Dimension of “Day High Price– Day Low Price”</vt:lpstr>
      <vt:lpstr>Results Summary</vt:lpstr>
      <vt:lpstr>MSE/QL Outputs for All Models in HW2</vt:lpstr>
      <vt:lpstr>Results Summary VAR</vt:lpstr>
      <vt:lpstr>MSE &amp; QL Outputs: VAR (P=1, 2 and 3)</vt:lpstr>
      <vt:lpstr>SE Plot VAR (P=1)</vt:lpstr>
      <vt:lpstr>SE Plot VAR (P=2)</vt:lpstr>
      <vt:lpstr>SE Plot VAR (P=3)</vt:lpstr>
      <vt:lpstr>Results Summary LASSO/Ordered LASSO with Cross Validation</vt:lpstr>
      <vt:lpstr>PowerPoint Presentation</vt:lpstr>
      <vt:lpstr>LASSO/Ordered LASSO with Cross Validation Outputs in the Test Sample</vt:lpstr>
      <vt:lpstr>LASSO with Cross Validation</vt:lpstr>
      <vt:lpstr>LASSO with Cross Validation Optimal Lambda Values</vt:lpstr>
      <vt:lpstr>PowerPoint Presentation</vt:lpstr>
      <vt:lpstr>PowerPoint Presentation</vt:lpstr>
      <vt:lpstr>PowerPoint Presentation</vt:lpstr>
      <vt:lpstr>Ordered LASSO with Cross Validation</vt:lpstr>
      <vt:lpstr>Ordered LASSO with Cross Validation Optimal Lambda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Summary LASSO/Ordered LASSO without Cross Validation</vt:lpstr>
      <vt:lpstr>PowerPoint Presentation</vt:lpstr>
      <vt:lpstr>LASSO/Ordered LASSO without Cross Validation Outputs in the Test Sample</vt:lpstr>
      <vt:lpstr>LASSO without Cross Validation</vt:lpstr>
      <vt:lpstr>LASSO without Cross Validation Optimal Lambda Values</vt:lpstr>
      <vt:lpstr>PowerPoint Presentation</vt:lpstr>
      <vt:lpstr>PowerPoint Presentation</vt:lpstr>
      <vt:lpstr>PowerPoint Presentation</vt:lpstr>
      <vt:lpstr>Ordered LASSO without Cross Validation</vt:lpstr>
      <vt:lpstr>Ordered LASSO without Cross Validation Optimal Lambda Values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Results Summary KNN</vt:lpstr>
      <vt:lpstr>k* Corresponding to min(MSE)/min(QL)</vt:lpstr>
      <vt:lpstr>AUDUSD:  MSE against k in the Training Sample</vt:lpstr>
      <vt:lpstr>CADUSD:  MSE against k in the Training Sample</vt:lpstr>
      <vt:lpstr>CHFUSD:  MSE against k in the Training Sample</vt:lpstr>
      <vt:lpstr>EURUSD:  MSE against k in the Training Sample</vt:lpstr>
      <vt:lpstr>GBPUSD:  MSE against k in the Training Sample</vt:lpstr>
      <vt:lpstr>NOKUSD:  MSE against k in the Training Sample</vt:lpstr>
      <vt:lpstr>NZDUSD:  MSE against k in the Training Sample</vt:lpstr>
      <vt:lpstr>MSE &amp; QL Outputs for k* = 12  in the Test Sample</vt:lpstr>
      <vt:lpstr>ln(SE) Plot for k* = 12 in the Test Sample – AUDUSD </vt:lpstr>
      <vt:lpstr>ln(SE) Plot for k* = 12 in the Test Sample – CADUSD</vt:lpstr>
      <vt:lpstr>ln(SE) Plot for k* = 12 in the Test Sample – CHFUSD</vt:lpstr>
      <vt:lpstr>ln(SE) Plot for k* = 12 in the Test Sample – EURUSD</vt:lpstr>
      <vt:lpstr>ln(SE) Plot for k* = 12 in the Test Sample – GBPUSD</vt:lpstr>
      <vt:lpstr>ln(SE) Plot for k* = 12 in the Test Sample – NOKUSD</vt:lpstr>
      <vt:lpstr>ln(SE) Plot for k* = 12 in the Test Sample – NZDUSD</vt:lpstr>
      <vt:lpstr>Comparing Results of All Models Cross Validation Considered for LASSO and Ordered LASSO</vt:lpstr>
      <vt:lpstr>Key Observations</vt:lpstr>
      <vt:lpstr>KNN – Including Time Component</vt:lpstr>
      <vt:lpstr>KNN – Including Time Component</vt:lpstr>
      <vt:lpstr>AUDUSD:  MSE against k in the Training Sample</vt:lpstr>
      <vt:lpstr>CADUSD:  MSE against k in the Training Sample</vt:lpstr>
      <vt:lpstr>CHFUSD:  MSE against k in the Training Sample</vt:lpstr>
      <vt:lpstr>EURUSD:  MSE against k in the Training Sample</vt:lpstr>
      <vt:lpstr>GBPUSD:  MSE against k in the Training Sample</vt:lpstr>
      <vt:lpstr>NOKUSD:  MSE against k in the Training Sample</vt:lpstr>
      <vt:lpstr>NZDUSD:  MSE against k in the Training Sample</vt:lpstr>
      <vt:lpstr>MSE &amp; QL Outputs for k* = 12  in the Test Sample for time component</vt:lpstr>
      <vt:lpstr>ln(SE) Plot for k* = 12 in the Test Sample – AUDUSD </vt:lpstr>
      <vt:lpstr>ln(SE) Plot for k* = 12 in the Test Sample – CADUSD</vt:lpstr>
      <vt:lpstr>ln(SE) Plot for k* = 12 in the Test Sample – CHFUSD</vt:lpstr>
      <vt:lpstr>ln(SE) Plot for k* = 12 in the Test Sample – EURUSD</vt:lpstr>
      <vt:lpstr>ln(SE) Plot for k* = 12 in the Test Sample – GBPUSD</vt:lpstr>
      <vt:lpstr>ln(SE) Plot for k* = 12 in the Test Sample – NOKUSD</vt:lpstr>
      <vt:lpstr>ln(SE) Plot for k* = 12 in the Test Sample – NZDUSD</vt:lpstr>
      <vt:lpstr>Combined KNN and KNN with time component—AUDUSD </vt:lpstr>
      <vt:lpstr>Combined KNN and KNN with time component—CADUSD </vt:lpstr>
      <vt:lpstr>Combined KNN and KNN with time component—CHFUSD </vt:lpstr>
      <vt:lpstr>Combined KNN and KNN with time component—EURUSD </vt:lpstr>
      <vt:lpstr>Combined KNN and KNN with time component—GBPUSD </vt:lpstr>
      <vt:lpstr>Combined KNN and KNN with time component—NOKUSD </vt:lpstr>
      <vt:lpstr>Combined KNN and KNN with time component—NZDUSD </vt:lpstr>
      <vt:lpstr>Key Observations</vt:lpstr>
      <vt:lpstr>KNN – Research Problem Adding Another Dimension of “Day High Price– Day Low Price”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Alice</dc:creator>
  <cp:lastModifiedBy>E Scoullos</cp:lastModifiedBy>
  <cp:revision>422</cp:revision>
  <cp:lastPrinted>2017-04-07T01:27:06Z</cp:lastPrinted>
  <dcterms:created xsi:type="dcterms:W3CDTF">2017-03-18T03:37:23Z</dcterms:created>
  <dcterms:modified xsi:type="dcterms:W3CDTF">2017-04-12T06:02:33Z</dcterms:modified>
</cp:coreProperties>
</file>